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794" r:id="rId2"/>
    <p:sldId id="573" r:id="rId3"/>
    <p:sldId id="693" r:id="rId4"/>
    <p:sldId id="768" r:id="rId5"/>
    <p:sldId id="781" r:id="rId6"/>
    <p:sldId id="770" r:id="rId7"/>
    <p:sldId id="782" r:id="rId8"/>
    <p:sldId id="783" r:id="rId9"/>
    <p:sldId id="784" r:id="rId10"/>
    <p:sldId id="785" r:id="rId11"/>
    <p:sldId id="793" r:id="rId12"/>
    <p:sldId id="786" r:id="rId13"/>
    <p:sldId id="787" r:id="rId14"/>
    <p:sldId id="788" r:id="rId15"/>
    <p:sldId id="789" r:id="rId16"/>
    <p:sldId id="790" r:id="rId17"/>
    <p:sldId id="791" r:id="rId18"/>
    <p:sldId id="792" r:id="rId19"/>
  </p:sldIdLst>
  <p:sldSz cx="9144000" cy="6858000" type="screen4x3"/>
  <p:notesSz cx="7023100" cy="93091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CS" initials="D" lastIdx="1" clrIdx="0">
    <p:extLst>
      <p:ext uri="{19B8F6BF-5375-455C-9EA6-DF929625EA0E}">
        <p15:presenceInfo xmlns:p15="http://schemas.microsoft.com/office/powerpoint/2012/main" userId="DC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81"/>
  </p:normalViewPr>
  <p:slideViewPr>
    <p:cSldViewPr>
      <p:cViewPr varScale="1">
        <p:scale>
          <a:sx n="123" d="100"/>
          <a:sy n="123" d="100"/>
        </p:scale>
        <p:origin x="12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98F1017C-40EA-4A84-B82C-993BE5CAF55E}" type="datetimeFigureOut">
              <a:rPr lang="es-CL" smtClean="0"/>
              <a:pPr/>
              <a:t>21-04-2022</a:t>
            </a:fld>
            <a:endParaRPr lang="es-CL"/>
          </a:p>
        </p:txBody>
      </p:sp>
      <p:sp>
        <p:nvSpPr>
          <p:cNvPr id="4" name="3 Marcador de pie de página"/>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8222CECB-B31B-47C1-BCC4-15DF6416C28E}" type="slidenum">
              <a:rPr lang="es-CL" smtClean="0"/>
              <a:pPr/>
              <a:t>‹Nº›</a:t>
            </a:fld>
            <a:endParaRPr lang="es-CL"/>
          </a:p>
        </p:txBody>
      </p:sp>
    </p:spTree>
    <p:extLst>
      <p:ext uri="{BB962C8B-B14F-4D97-AF65-F5344CB8AC3E}">
        <p14:creationId xmlns:p14="http://schemas.microsoft.com/office/powerpoint/2010/main" val="1252962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GB"/>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FF43EAE-171A-4D2B-8946-16C19E9A33C0}" type="datetimeFigureOut">
              <a:rPr lang="en-GB" smtClean="0"/>
              <a:pPr/>
              <a:t>21/04/2022</a:t>
            </a:fld>
            <a:endParaRPr lang="en-GB"/>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GB"/>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GB"/>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7B12AB7-F4C9-4E81-ABEF-BFE2113C59D5}" type="slidenum">
              <a:rPr lang="en-GB" smtClean="0"/>
              <a:pPr/>
              <a:t>‹Nº›</a:t>
            </a:fld>
            <a:endParaRPr lang="en-GB"/>
          </a:p>
        </p:txBody>
      </p:sp>
    </p:spTree>
    <p:extLst>
      <p:ext uri="{BB962C8B-B14F-4D97-AF65-F5344CB8AC3E}">
        <p14:creationId xmlns:p14="http://schemas.microsoft.com/office/powerpoint/2010/main" val="4279672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sz="4000">
                <a:solidFill>
                  <a:schemeClr val="bg1"/>
                </a:solidFill>
              </a:defRPr>
            </a:lvl1pPr>
          </a:lstStyle>
          <a:p>
            <a:r>
              <a:rPr lang="es-ES" dirty="0"/>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Haga clic para modificar el estilo de subtítulo del patrón</a:t>
            </a:r>
          </a:p>
        </p:txBody>
      </p:sp>
      <p:sp>
        <p:nvSpPr>
          <p:cNvPr id="4" name="3 Marcador de fecha"/>
          <p:cNvSpPr>
            <a:spLocks noGrp="1"/>
          </p:cNvSpPr>
          <p:nvPr>
            <p:ph type="dt" sz="half" idx="10"/>
          </p:nvPr>
        </p:nvSpPr>
        <p:spPr>
          <a:xfrm>
            <a:off x="457200" y="6093296"/>
            <a:ext cx="2133600" cy="365125"/>
          </a:xfrm>
        </p:spPr>
        <p:txBody>
          <a:bodyPr/>
          <a:lstStyle>
            <a:lvl1pPr>
              <a:defRPr>
                <a:solidFill>
                  <a:schemeClr val="bg1"/>
                </a:solidFill>
              </a:defRPr>
            </a:lvl1pPr>
          </a:lstStyle>
          <a:p>
            <a:fld id="{08A8DEAF-5CF6-44E0-8FB1-A9ABDE2A13CB}" type="datetime1">
              <a:rPr lang="es-ES" smtClean="0"/>
              <a:t>21/04/2022</a:t>
            </a:fld>
            <a:endParaRPr lang="es-ES"/>
          </a:p>
        </p:txBody>
      </p:sp>
      <p:sp>
        <p:nvSpPr>
          <p:cNvPr id="5" name="4 Marcador de pie de página"/>
          <p:cNvSpPr>
            <a:spLocks noGrp="1"/>
          </p:cNvSpPr>
          <p:nvPr>
            <p:ph type="ftr" sz="quarter" idx="11"/>
          </p:nvPr>
        </p:nvSpPr>
        <p:spPr>
          <a:xfrm>
            <a:off x="3124200" y="6093296"/>
            <a:ext cx="2895600" cy="365125"/>
          </a:xfrm>
        </p:spPr>
        <p:txBody>
          <a:bodyPr/>
          <a:lstStyle>
            <a:lvl1pPr>
              <a:defRPr>
                <a:solidFill>
                  <a:schemeClr val="bg1"/>
                </a:solidFill>
              </a:defRPr>
            </a:lvl1pPr>
          </a:lstStyle>
          <a:p>
            <a:r>
              <a:rPr lang="es-ES" smtClean="0"/>
              <a:t>21 de Abril 2022</a:t>
            </a:r>
            <a:endParaRPr lang="es-ES"/>
          </a:p>
        </p:txBody>
      </p:sp>
      <p:sp>
        <p:nvSpPr>
          <p:cNvPr id="6" name="5 Marcador de número de diapositiva"/>
          <p:cNvSpPr>
            <a:spLocks noGrp="1"/>
          </p:cNvSpPr>
          <p:nvPr>
            <p:ph type="sldNum" sz="quarter" idx="12"/>
          </p:nvPr>
        </p:nvSpPr>
        <p:spPr>
          <a:xfrm>
            <a:off x="6553200" y="6093296"/>
            <a:ext cx="2133600" cy="365125"/>
          </a:xfrm>
        </p:spPr>
        <p:txBody>
          <a:bodyPr/>
          <a:lstStyle>
            <a:lvl1pPr>
              <a:defRPr>
                <a:solidFill>
                  <a:schemeClr val="bg1"/>
                </a:solidFill>
              </a:defRPr>
            </a:lvl1pPr>
          </a:lstStyle>
          <a:p>
            <a:fld id="{9C9F0DEC-8D85-44CC-9243-635F3FA46BA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8996209-B937-4A3C-A5AD-CD919648C2AB}" type="datetime1">
              <a:rPr lang="es-ES" smtClean="0"/>
              <a:t>21/04/2022</a:t>
            </a:fld>
            <a:endParaRPr lang="es-ES"/>
          </a:p>
        </p:txBody>
      </p:sp>
      <p:sp>
        <p:nvSpPr>
          <p:cNvPr id="5" name="4 Marcador de pie de página"/>
          <p:cNvSpPr>
            <a:spLocks noGrp="1"/>
          </p:cNvSpPr>
          <p:nvPr>
            <p:ph type="ftr" sz="quarter" idx="11"/>
          </p:nvPr>
        </p:nvSpPr>
        <p:spPr/>
        <p:txBody>
          <a:bodyPr/>
          <a:lstStyle/>
          <a:p>
            <a:r>
              <a:rPr lang="es-ES" smtClean="0"/>
              <a:t>21 de Abril 2022</a:t>
            </a:r>
            <a:endParaRPr lang="es-ES"/>
          </a:p>
        </p:txBody>
      </p:sp>
      <p:sp>
        <p:nvSpPr>
          <p:cNvPr id="6" name="5 Marcador de número de diapositiva"/>
          <p:cNvSpPr>
            <a:spLocks noGrp="1"/>
          </p:cNvSpPr>
          <p:nvPr>
            <p:ph type="sldNum" sz="quarter" idx="12"/>
          </p:nvPr>
        </p:nvSpPr>
        <p:spPr/>
        <p:txBody>
          <a:bodyPr/>
          <a:lstStyle/>
          <a:p>
            <a:fld id="{9C9F0DEC-8D85-44CC-9243-635F3FA46BA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63A934D0-6784-441C-9FC1-4F28B5C07B81}" type="datetime1">
              <a:rPr lang="es-ES" smtClean="0"/>
              <a:t>21/04/2022</a:t>
            </a:fld>
            <a:endParaRPr lang="es-ES"/>
          </a:p>
        </p:txBody>
      </p:sp>
      <p:sp>
        <p:nvSpPr>
          <p:cNvPr id="5" name="4 Marcador de pie de página"/>
          <p:cNvSpPr>
            <a:spLocks noGrp="1"/>
          </p:cNvSpPr>
          <p:nvPr>
            <p:ph type="ftr" sz="quarter" idx="11"/>
          </p:nvPr>
        </p:nvSpPr>
        <p:spPr/>
        <p:txBody>
          <a:bodyPr/>
          <a:lstStyle/>
          <a:p>
            <a:r>
              <a:rPr lang="es-ES" smtClean="0"/>
              <a:t>21 de Abril 2022</a:t>
            </a:r>
            <a:endParaRPr lang="es-ES"/>
          </a:p>
        </p:txBody>
      </p:sp>
      <p:sp>
        <p:nvSpPr>
          <p:cNvPr id="6" name="5 Marcador de número de diapositiva"/>
          <p:cNvSpPr>
            <a:spLocks noGrp="1"/>
          </p:cNvSpPr>
          <p:nvPr>
            <p:ph type="sldNum" sz="quarter" idx="12"/>
          </p:nvPr>
        </p:nvSpPr>
        <p:spPr/>
        <p:txBody>
          <a:bodyPr/>
          <a:lstStyle/>
          <a:p>
            <a:fld id="{9C9F0DEC-8D85-44CC-9243-635F3FA46BA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ED299BB-019A-48CF-996A-4F86631AEE10}" type="datetime1">
              <a:rPr lang="es-ES" smtClean="0"/>
              <a:t>21/04/2022</a:t>
            </a:fld>
            <a:endParaRPr lang="es-ES"/>
          </a:p>
        </p:txBody>
      </p:sp>
      <p:sp>
        <p:nvSpPr>
          <p:cNvPr id="5" name="4 Marcador de pie de página"/>
          <p:cNvSpPr>
            <a:spLocks noGrp="1"/>
          </p:cNvSpPr>
          <p:nvPr>
            <p:ph type="ftr" sz="quarter" idx="11"/>
          </p:nvPr>
        </p:nvSpPr>
        <p:spPr/>
        <p:txBody>
          <a:bodyPr/>
          <a:lstStyle/>
          <a:p>
            <a:r>
              <a:rPr lang="es-ES" smtClean="0"/>
              <a:t>21 de Abril 2022</a:t>
            </a:r>
            <a:endParaRPr lang="es-ES"/>
          </a:p>
        </p:txBody>
      </p:sp>
      <p:sp>
        <p:nvSpPr>
          <p:cNvPr id="6" name="5 Marcador de número de diapositiva"/>
          <p:cNvSpPr>
            <a:spLocks noGrp="1"/>
          </p:cNvSpPr>
          <p:nvPr>
            <p:ph type="sldNum" sz="quarter" idx="12"/>
          </p:nvPr>
        </p:nvSpPr>
        <p:spPr/>
        <p:txBody>
          <a:bodyPr/>
          <a:lstStyle/>
          <a:p>
            <a:fld id="{9C9F0DEC-8D85-44CC-9243-635F3FA46BA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3EB5E92-D05C-4731-B8FF-861806820E2E}" type="datetime1">
              <a:rPr lang="es-ES" smtClean="0"/>
              <a:t>21/04/2022</a:t>
            </a:fld>
            <a:endParaRPr lang="es-ES"/>
          </a:p>
        </p:txBody>
      </p:sp>
      <p:sp>
        <p:nvSpPr>
          <p:cNvPr id="5" name="4 Marcador de pie de página"/>
          <p:cNvSpPr>
            <a:spLocks noGrp="1"/>
          </p:cNvSpPr>
          <p:nvPr>
            <p:ph type="ftr" sz="quarter" idx="11"/>
          </p:nvPr>
        </p:nvSpPr>
        <p:spPr/>
        <p:txBody>
          <a:bodyPr/>
          <a:lstStyle/>
          <a:p>
            <a:r>
              <a:rPr lang="es-ES" smtClean="0"/>
              <a:t>21 de Abril 2022</a:t>
            </a:r>
            <a:endParaRPr lang="es-ES"/>
          </a:p>
        </p:txBody>
      </p:sp>
      <p:sp>
        <p:nvSpPr>
          <p:cNvPr id="6" name="5 Marcador de número de diapositiva"/>
          <p:cNvSpPr>
            <a:spLocks noGrp="1"/>
          </p:cNvSpPr>
          <p:nvPr>
            <p:ph type="sldNum" sz="quarter" idx="12"/>
          </p:nvPr>
        </p:nvSpPr>
        <p:spPr/>
        <p:txBody>
          <a:bodyPr/>
          <a:lstStyle/>
          <a:p>
            <a:fld id="{9C9F0DEC-8D85-44CC-9243-635F3FA46BA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B8D5283F-DEE4-499A-BE28-08599042DA83}" type="datetime1">
              <a:rPr lang="es-ES" smtClean="0"/>
              <a:t>21/04/2022</a:t>
            </a:fld>
            <a:endParaRPr lang="es-ES"/>
          </a:p>
        </p:txBody>
      </p:sp>
      <p:sp>
        <p:nvSpPr>
          <p:cNvPr id="6" name="5 Marcador de pie de página"/>
          <p:cNvSpPr>
            <a:spLocks noGrp="1"/>
          </p:cNvSpPr>
          <p:nvPr>
            <p:ph type="ftr" sz="quarter" idx="11"/>
          </p:nvPr>
        </p:nvSpPr>
        <p:spPr/>
        <p:txBody>
          <a:bodyPr/>
          <a:lstStyle/>
          <a:p>
            <a:r>
              <a:rPr lang="es-ES" smtClean="0"/>
              <a:t>21 de Abril 2022</a:t>
            </a:r>
            <a:endParaRPr lang="es-ES"/>
          </a:p>
        </p:txBody>
      </p:sp>
      <p:sp>
        <p:nvSpPr>
          <p:cNvPr id="7" name="6 Marcador de número de diapositiva"/>
          <p:cNvSpPr>
            <a:spLocks noGrp="1"/>
          </p:cNvSpPr>
          <p:nvPr>
            <p:ph type="sldNum" sz="quarter" idx="12"/>
          </p:nvPr>
        </p:nvSpPr>
        <p:spPr/>
        <p:txBody>
          <a:bodyPr/>
          <a:lstStyle/>
          <a:p>
            <a:fld id="{9C9F0DEC-8D85-44CC-9243-635F3FA46BA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066B73E3-1C47-43DB-AADD-AD5E8D172AC1}" type="datetime1">
              <a:rPr lang="es-ES" smtClean="0"/>
              <a:t>21/04/2022</a:t>
            </a:fld>
            <a:endParaRPr lang="es-ES"/>
          </a:p>
        </p:txBody>
      </p:sp>
      <p:sp>
        <p:nvSpPr>
          <p:cNvPr id="8" name="7 Marcador de pie de página"/>
          <p:cNvSpPr>
            <a:spLocks noGrp="1"/>
          </p:cNvSpPr>
          <p:nvPr>
            <p:ph type="ftr" sz="quarter" idx="11"/>
          </p:nvPr>
        </p:nvSpPr>
        <p:spPr/>
        <p:txBody>
          <a:bodyPr/>
          <a:lstStyle/>
          <a:p>
            <a:r>
              <a:rPr lang="es-ES" smtClean="0"/>
              <a:t>21 de Abril 2022</a:t>
            </a:r>
            <a:endParaRPr lang="es-ES"/>
          </a:p>
        </p:txBody>
      </p:sp>
      <p:sp>
        <p:nvSpPr>
          <p:cNvPr id="9" name="8 Marcador de número de diapositiva"/>
          <p:cNvSpPr>
            <a:spLocks noGrp="1"/>
          </p:cNvSpPr>
          <p:nvPr>
            <p:ph type="sldNum" sz="quarter" idx="12"/>
          </p:nvPr>
        </p:nvSpPr>
        <p:spPr/>
        <p:txBody>
          <a:bodyPr/>
          <a:lstStyle/>
          <a:p>
            <a:fld id="{9C9F0DEC-8D85-44CC-9243-635F3FA46BA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1DBBFB90-2347-42B7-AD9B-09FB55A9C780}" type="datetime1">
              <a:rPr lang="es-ES" smtClean="0"/>
              <a:t>21/04/2022</a:t>
            </a:fld>
            <a:endParaRPr lang="es-ES"/>
          </a:p>
        </p:txBody>
      </p:sp>
      <p:sp>
        <p:nvSpPr>
          <p:cNvPr id="4" name="3 Marcador de pie de página"/>
          <p:cNvSpPr>
            <a:spLocks noGrp="1"/>
          </p:cNvSpPr>
          <p:nvPr>
            <p:ph type="ftr" sz="quarter" idx="11"/>
          </p:nvPr>
        </p:nvSpPr>
        <p:spPr/>
        <p:txBody>
          <a:bodyPr/>
          <a:lstStyle/>
          <a:p>
            <a:r>
              <a:rPr lang="es-ES" smtClean="0"/>
              <a:t>21 de Abril 2022</a:t>
            </a:r>
            <a:endParaRPr lang="es-ES"/>
          </a:p>
        </p:txBody>
      </p:sp>
      <p:sp>
        <p:nvSpPr>
          <p:cNvPr id="5" name="4 Marcador de número de diapositiva"/>
          <p:cNvSpPr>
            <a:spLocks noGrp="1"/>
          </p:cNvSpPr>
          <p:nvPr>
            <p:ph type="sldNum" sz="quarter" idx="12"/>
          </p:nvPr>
        </p:nvSpPr>
        <p:spPr/>
        <p:txBody>
          <a:bodyPr/>
          <a:lstStyle/>
          <a:p>
            <a:fld id="{9C9F0DEC-8D85-44CC-9243-635F3FA46BA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EFB813-EE40-44EE-89D8-7CAF1558374A}" type="datetime1">
              <a:rPr lang="es-ES" smtClean="0"/>
              <a:t>21/04/2022</a:t>
            </a:fld>
            <a:endParaRPr lang="es-ES"/>
          </a:p>
        </p:txBody>
      </p:sp>
      <p:sp>
        <p:nvSpPr>
          <p:cNvPr id="3" name="2 Marcador de pie de página"/>
          <p:cNvSpPr>
            <a:spLocks noGrp="1"/>
          </p:cNvSpPr>
          <p:nvPr>
            <p:ph type="ftr" sz="quarter" idx="11"/>
          </p:nvPr>
        </p:nvSpPr>
        <p:spPr/>
        <p:txBody>
          <a:bodyPr/>
          <a:lstStyle/>
          <a:p>
            <a:r>
              <a:rPr lang="es-ES" smtClean="0"/>
              <a:t>21 de Abril 2022</a:t>
            </a:r>
            <a:endParaRPr lang="es-ES"/>
          </a:p>
        </p:txBody>
      </p:sp>
      <p:sp>
        <p:nvSpPr>
          <p:cNvPr id="4" name="3 Marcador de número de diapositiva"/>
          <p:cNvSpPr>
            <a:spLocks noGrp="1"/>
          </p:cNvSpPr>
          <p:nvPr>
            <p:ph type="sldNum" sz="quarter" idx="12"/>
          </p:nvPr>
        </p:nvSpPr>
        <p:spPr/>
        <p:txBody>
          <a:bodyPr/>
          <a:lstStyle/>
          <a:p>
            <a:fld id="{9C9F0DEC-8D85-44CC-9243-635F3FA46BA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BA7A72F-CF0D-4E49-A860-A31CD29E8070}" type="datetime1">
              <a:rPr lang="es-ES" smtClean="0"/>
              <a:t>21/04/2022</a:t>
            </a:fld>
            <a:endParaRPr lang="es-ES"/>
          </a:p>
        </p:txBody>
      </p:sp>
      <p:sp>
        <p:nvSpPr>
          <p:cNvPr id="6" name="5 Marcador de pie de página"/>
          <p:cNvSpPr>
            <a:spLocks noGrp="1"/>
          </p:cNvSpPr>
          <p:nvPr>
            <p:ph type="ftr" sz="quarter" idx="11"/>
          </p:nvPr>
        </p:nvSpPr>
        <p:spPr/>
        <p:txBody>
          <a:bodyPr/>
          <a:lstStyle/>
          <a:p>
            <a:r>
              <a:rPr lang="es-ES" smtClean="0"/>
              <a:t>21 de Abril 2022</a:t>
            </a:r>
            <a:endParaRPr lang="es-ES"/>
          </a:p>
        </p:txBody>
      </p:sp>
      <p:sp>
        <p:nvSpPr>
          <p:cNvPr id="7" name="6 Marcador de número de diapositiva"/>
          <p:cNvSpPr>
            <a:spLocks noGrp="1"/>
          </p:cNvSpPr>
          <p:nvPr>
            <p:ph type="sldNum" sz="quarter" idx="12"/>
          </p:nvPr>
        </p:nvSpPr>
        <p:spPr/>
        <p:txBody>
          <a:bodyPr/>
          <a:lstStyle/>
          <a:p>
            <a:fld id="{9C9F0DEC-8D85-44CC-9243-635F3FA46BA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5622D89-AEFF-409B-A286-277C4ABA9560}" type="datetime1">
              <a:rPr lang="es-ES" smtClean="0"/>
              <a:t>21/04/2022</a:t>
            </a:fld>
            <a:endParaRPr lang="es-ES"/>
          </a:p>
        </p:txBody>
      </p:sp>
      <p:sp>
        <p:nvSpPr>
          <p:cNvPr id="6" name="5 Marcador de pie de página"/>
          <p:cNvSpPr>
            <a:spLocks noGrp="1"/>
          </p:cNvSpPr>
          <p:nvPr>
            <p:ph type="ftr" sz="quarter" idx="11"/>
          </p:nvPr>
        </p:nvSpPr>
        <p:spPr/>
        <p:txBody>
          <a:bodyPr/>
          <a:lstStyle/>
          <a:p>
            <a:r>
              <a:rPr lang="es-ES" smtClean="0"/>
              <a:t>21 de Abril 2022</a:t>
            </a:r>
            <a:endParaRPr lang="es-ES"/>
          </a:p>
        </p:txBody>
      </p:sp>
      <p:sp>
        <p:nvSpPr>
          <p:cNvPr id="7" name="6 Marcador de número de diapositiva"/>
          <p:cNvSpPr>
            <a:spLocks noGrp="1"/>
          </p:cNvSpPr>
          <p:nvPr>
            <p:ph type="sldNum" sz="quarter" idx="12"/>
          </p:nvPr>
        </p:nvSpPr>
        <p:spPr/>
        <p:txBody>
          <a:bodyPr/>
          <a:lstStyle/>
          <a:p>
            <a:fld id="{9C9F0DEC-8D85-44CC-9243-635F3FA46BA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2617440" y="116632"/>
            <a:ext cx="6059016" cy="864096"/>
          </a:xfrm>
          <a:prstGeom prst="rect">
            <a:avLst/>
          </a:prstGeom>
        </p:spPr>
        <p:txBody>
          <a:bodyPr vert="horz" lIns="91440" tIns="45720" rIns="91440" bIns="45720" rtlCol="0" anchor="ctr">
            <a:noAutofit/>
          </a:bodyPr>
          <a:lstStyle/>
          <a:p>
            <a:r>
              <a:rPr lang="es-ES" dirty="0"/>
              <a:t>Haga clic para modificar el estilo de título del patrón</a:t>
            </a:r>
          </a:p>
        </p:txBody>
      </p:sp>
      <p:sp>
        <p:nvSpPr>
          <p:cNvPr id="3" name="2 Marcador de texto"/>
          <p:cNvSpPr>
            <a:spLocks noGrp="1"/>
          </p:cNvSpPr>
          <p:nvPr>
            <p:ph type="body" idx="1"/>
          </p:nvPr>
        </p:nvSpPr>
        <p:spPr>
          <a:xfrm>
            <a:off x="457200" y="1124744"/>
            <a:ext cx="8229600" cy="4929411"/>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3 Marcador de fecha"/>
          <p:cNvSpPr>
            <a:spLocks noGrp="1"/>
          </p:cNvSpPr>
          <p:nvPr>
            <p:ph type="dt" sz="half" idx="2"/>
          </p:nvPr>
        </p:nvSpPr>
        <p:spPr>
          <a:xfrm>
            <a:off x="457200" y="623222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76D16-E22B-466A-838D-C2D78D9963D3}" type="datetime1">
              <a:rPr lang="es-ES" smtClean="0"/>
              <a:t>21/04/2022</a:t>
            </a:fld>
            <a:endParaRPr lang="es-ES"/>
          </a:p>
        </p:txBody>
      </p:sp>
      <p:sp>
        <p:nvSpPr>
          <p:cNvPr id="5" name="4 Marcador de pie de página"/>
          <p:cNvSpPr>
            <a:spLocks noGrp="1"/>
          </p:cNvSpPr>
          <p:nvPr>
            <p:ph type="ftr" sz="quarter" idx="3"/>
          </p:nvPr>
        </p:nvSpPr>
        <p:spPr>
          <a:xfrm>
            <a:off x="3124200" y="6232227"/>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21 de Abril 2022</a:t>
            </a:r>
            <a:endParaRPr lang="es-ES"/>
          </a:p>
        </p:txBody>
      </p:sp>
      <p:sp>
        <p:nvSpPr>
          <p:cNvPr id="6" name="5 Marcador de número de diapositiva"/>
          <p:cNvSpPr>
            <a:spLocks noGrp="1"/>
          </p:cNvSpPr>
          <p:nvPr>
            <p:ph type="sldNum" sz="quarter" idx="4"/>
          </p:nvPr>
        </p:nvSpPr>
        <p:spPr>
          <a:xfrm>
            <a:off x="6553200" y="623222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F0DEC-8D85-44CC-9243-635F3FA46BA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3000" b="1" kern="1200">
          <a:solidFill>
            <a:schemeClr val="tx1">
              <a:lumMod val="85000"/>
              <a:lumOff val="1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fac_portada_imple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uadroTexto 4"/>
          <p:cNvSpPr txBox="1"/>
          <p:nvPr/>
        </p:nvSpPr>
        <p:spPr>
          <a:xfrm>
            <a:off x="1040253" y="2852936"/>
            <a:ext cx="7293151" cy="1138773"/>
          </a:xfrm>
          <a:prstGeom prst="rect">
            <a:avLst/>
          </a:prstGeom>
          <a:noFill/>
        </p:spPr>
        <p:txBody>
          <a:bodyPr wrap="none" rtlCol="0">
            <a:spAutoFit/>
          </a:bodyPr>
          <a:lstStyle/>
          <a:p>
            <a:pPr algn="ctr"/>
            <a:r>
              <a:rPr lang="es-ES" sz="4000" b="1" dirty="0" smtClean="0">
                <a:solidFill>
                  <a:schemeClr val="bg1"/>
                </a:solidFill>
                <a:latin typeface="+mj-lt"/>
              </a:rPr>
              <a:t>Ayudantía examen de grado 2022</a:t>
            </a:r>
            <a:endParaRPr lang="es-ES" sz="4000" b="1" dirty="0" smtClean="0">
              <a:solidFill>
                <a:schemeClr val="bg1"/>
              </a:solidFill>
              <a:latin typeface="+mj-lt"/>
            </a:endParaRPr>
          </a:p>
          <a:p>
            <a:pPr algn="ctr"/>
            <a:r>
              <a:rPr lang="es-ES" sz="2800" b="1" dirty="0" smtClean="0">
                <a:solidFill>
                  <a:schemeClr val="bg1"/>
                </a:solidFill>
                <a:latin typeface="+mj-lt"/>
                <a:cs typeface="Optima"/>
              </a:rPr>
              <a:t>Actualización </a:t>
            </a:r>
            <a:r>
              <a:rPr lang="es-ES" sz="2800" b="1" dirty="0" smtClean="0">
                <a:solidFill>
                  <a:schemeClr val="bg1"/>
                </a:solidFill>
                <a:latin typeface="+mj-lt"/>
                <a:cs typeface="Optima"/>
              </a:rPr>
              <a:t>tributaria</a:t>
            </a:r>
          </a:p>
        </p:txBody>
      </p:sp>
      <p:sp>
        <p:nvSpPr>
          <p:cNvPr id="4" name="3 Marcador de pie de página"/>
          <p:cNvSpPr>
            <a:spLocks noGrp="1"/>
          </p:cNvSpPr>
          <p:nvPr>
            <p:ph type="ftr" sz="quarter" idx="11"/>
          </p:nvPr>
        </p:nvSpPr>
        <p:spPr>
          <a:xfrm>
            <a:off x="3059832" y="5517232"/>
            <a:ext cx="2895600" cy="365125"/>
          </a:xfrm>
        </p:spPr>
        <p:txBody>
          <a:bodyPr/>
          <a:lstStyle/>
          <a:p>
            <a:r>
              <a:rPr lang="es-ES" smtClean="0"/>
              <a:t>21 de Abril 2022</a:t>
            </a:r>
            <a:endParaRPr lang="es-ES" dirty="0"/>
          </a:p>
        </p:txBody>
      </p:sp>
    </p:spTree>
    <p:extLst>
      <p:ext uri="{BB962C8B-B14F-4D97-AF65-F5344CB8AC3E}">
        <p14:creationId xmlns:p14="http://schemas.microsoft.com/office/powerpoint/2010/main" val="364990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smtClean="0"/>
              <a:t>5.- Afectación con IVA a todos los servicios </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5909310"/>
          </a:xfrm>
          <a:prstGeom prst="rect">
            <a:avLst/>
          </a:prstGeom>
          <a:noFill/>
        </p:spPr>
        <p:txBody>
          <a:bodyPr wrap="square" rtlCol="0">
            <a:spAutoFit/>
          </a:bodyPr>
          <a:lstStyle/>
          <a:p>
            <a:r>
              <a:rPr lang="es-ES" u="sng" dirty="0" smtClean="0"/>
              <a:t>Después de la reforma:</a:t>
            </a:r>
          </a:p>
          <a:p>
            <a:pPr algn="just"/>
            <a:r>
              <a:rPr lang="es-ES" dirty="0" smtClean="0">
                <a:solidFill>
                  <a:srgbClr val="FF0000"/>
                </a:solidFill>
              </a:rPr>
              <a:t>Se </a:t>
            </a:r>
            <a:r>
              <a:rPr lang="es-ES" dirty="0">
                <a:solidFill>
                  <a:srgbClr val="FF0000"/>
                </a:solidFill>
              </a:rPr>
              <a:t>incorpora expresamente que los servicios de salud se encuentran exentos de IVA, excluyendo los servicios de laboratorio. </a:t>
            </a:r>
            <a:r>
              <a:rPr lang="es-ES" dirty="0" smtClean="0">
                <a:solidFill>
                  <a:srgbClr val="FF0000"/>
                </a:solidFill>
              </a:rPr>
              <a:t>Se agrega: </a:t>
            </a:r>
            <a:r>
              <a:rPr lang="es-ES" i="1" dirty="0">
                <a:solidFill>
                  <a:srgbClr val="FF0000"/>
                </a:solidFill>
              </a:rPr>
              <a:t>"20) Los servicios, prestaciones y procedimientos de salud ambulatorios, que se proporcionen sin alojamiento, alimentación o tratamientos médicos para recuperar la salud propios de prestadores institucionales de salud, tales como hospitales, clínicas o maternidades</a:t>
            </a:r>
            <a:r>
              <a:rPr lang="es-ES" i="1" dirty="0" smtClean="0">
                <a:solidFill>
                  <a:srgbClr val="FF0000"/>
                </a:solidFill>
              </a:rPr>
              <a:t>.  </a:t>
            </a:r>
            <a:r>
              <a:rPr lang="es-ES" i="1" dirty="0">
                <a:solidFill>
                  <a:srgbClr val="FF0000"/>
                </a:solidFill>
              </a:rPr>
              <a:t>Esta exención incluye el suministro de los insumos y medicamentos, efectuados en la ejecución del servicio ambulatorio, siempre que sean utilizados y consumidos en dicho procedimiento e incluidos en el precio cobrado por la prestación</a:t>
            </a:r>
            <a:r>
              <a:rPr lang="es-ES" i="1" dirty="0" smtClean="0">
                <a:solidFill>
                  <a:srgbClr val="FF0000"/>
                </a:solidFill>
              </a:rPr>
              <a:t>. </a:t>
            </a:r>
            <a:r>
              <a:rPr lang="es-ES" i="1" dirty="0">
                <a:solidFill>
                  <a:srgbClr val="FF0000"/>
                </a:solidFill>
              </a:rPr>
              <a:t>Los servicios de laboratorio no se incluyen en esta exención</a:t>
            </a:r>
            <a:r>
              <a:rPr lang="es-ES" i="1" dirty="0" smtClean="0">
                <a:solidFill>
                  <a:srgbClr val="FF0000"/>
                </a:solidFill>
              </a:rPr>
              <a:t>." </a:t>
            </a:r>
          </a:p>
          <a:p>
            <a:endParaRPr lang="es-ES" dirty="0">
              <a:solidFill>
                <a:srgbClr val="FF0000"/>
              </a:solidFill>
            </a:endParaRPr>
          </a:p>
          <a:p>
            <a:r>
              <a:rPr lang="es-ES" dirty="0" smtClean="0">
                <a:solidFill>
                  <a:srgbClr val="FF0000"/>
                </a:solidFill>
              </a:rPr>
              <a:t>Se mantiene la exención de servicios de educación y transporte de pasajeros. Generalmente se mantienen las exenciones contenidas en los artículos 12 </a:t>
            </a:r>
            <a:r>
              <a:rPr lang="es-ES" dirty="0">
                <a:solidFill>
                  <a:srgbClr val="FF0000"/>
                </a:solidFill>
              </a:rPr>
              <a:t>y 13 de la Ley de IVA</a:t>
            </a:r>
            <a:r>
              <a:rPr lang="es-ES" dirty="0" smtClean="0">
                <a:solidFill>
                  <a:srgbClr val="FF0000"/>
                </a:solidFill>
              </a:rPr>
              <a:t>.</a:t>
            </a:r>
          </a:p>
          <a:p>
            <a:r>
              <a:rPr lang="es-ES" dirty="0" smtClean="0">
                <a:solidFill>
                  <a:srgbClr val="FF0000"/>
                </a:solidFill>
              </a:rPr>
              <a:t>Se </a:t>
            </a:r>
            <a:r>
              <a:rPr lang="es-ES" dirty="0">
                <a:solidFill>
                  <a:srgbClr val="FF0000"/>
                </a:solidFill>
              </a:rPr>
              <a:t>agrega como exención a los ingresos obtenidos por las “sociedades de profesionales” referidas en el artículo 42 N°2 de la LIR, aun cuando hayan optado por declarar sus rentas según las normas de primera categoría</a:t>
            </a:r>
            <a:r>
              <a:rPr lang="es-ES" dirty="0" smtClean="0">
                <a:solidFill>
                  <a:srgbClr val="FF0000"/>
                </a:solidFill>
              </a:rPr>
              <a:t>.</a:t>
            </a:r>
          </a:p>
          <a:p>
            <a:endParaRPr lang="es-ES" dirty="0" smtClean="0">
              <a:solidFill>
                <a:srgbClr val="FF0000"/>
              </a:solidFill>
            </a:endParaRPr>
          </a:p>
          <a:p>
            <a:endParaRPr lang="es-ES" dirty="0"/>
          </a:p>
          <a:p>
            <a:endParaRPr lang="es-ES" dirty="0"/>
          </a:p>
          <a:p>
            <a:endParaRPr lang="es-ES" dirty="0">
              <a:solidFill>
                <a:srgbClr val="FF0000"/>
              </a:solidFill>
            </a:endParaRP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3583961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smtClean="0"/>
              <a:t>5.- Afectación con IVA a todos los servicios </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2308324"/>
          </a:xfrm>
          <a:prstGeom prst="rect">
            <a:avLst/>
          </a:prstGeom>
          <a:noFill/>
        </p:spPr>
        <p:txBody>
          <a:bodyPr wrap="square" rtlCol="0">
            <a:spAutoFit/>
          </a:bodyPr>
          <a:lstStyle/>
          <a:p>
            <a:r>
              <a:rPr lang="es-ES" u="sng" dirty="0" smtClean="0"/>
              <a:t>Después de la reforma:</a:t>
            </a:r>
          </a:p>
          <a:p>
            <a:pPr algn="just"/>
            <a:r>
              <a:rPr lang="es-ES" dirty="0" smtClean="0">
                <a:solidFill>
                  <a:srgbClr val="FF0000"/>
                </a:solidFill>
              </a:rPr>
              <a:t>En su </a:t>
            </a:r>
            <a:r>
              <a:rPr lang="es-ES" dirty="0" err="1" smtClean="0">
                <a:solidFill>
                  <a:srgbClr val="FF0000"/>
                </a:solidFill>
              </a:rPr>
              <a:t>Newsletter</a:t>
            </a:r>
            <a:r>
              <a:rPr lang="es-ES" dirty="0" smtClean="0">
                <a:solidFill>
                  <a:srgbClr val="FF0000"/>
                </a:solidFill>
              </a:rPr>
              <a:t> tributario, </a:t>
            </a:r>
            <a:r>
              <a:rPr lang="es-ES" dirty="0" err="1" smtClean="0">
                <a:solidFill>
                  <a:srgbClr val="FF0000"/>
                </a:solidFill>
              </a:rPr>
              <a:t>PwC</a:t>
            </a:r>
            <a:r>
              <a:rPr lang="es-ES" dirty="0" smtClean="0">
                <a:solidFill>
                  <a:srgbClr val="FF0000"/>
                </a:solidFill>
              </a:rPr>
              <a:t> señala que “Con </a:t>
            </a:r>
            <a:r>
              <a:rPr lang="es-ES" dirty="0">
                <a:solidFill>
                  <a:srgbClr val="FF0000"/>
                </a:solidFill>
              </a:rPr>
              <a:t>este nuevo hecho gravado básico de servicios, y dado que la territorialidad de los servicios abarca no sólo a los servicios prestados sino que también utilizados en Chile, habrá que analizar el cumplimiento de la obligación tributaria para prestadores extranjeros</a:t>
            </a:r>
            <a:r>
              <a:rPr lang="es-ES" dirty="0" smtClean="0">
                <a:solidFill>
                  <a:srgbClr val="FF0000"/>
                </a:solidFill>
              </a:rPr>
              <a:t>.”</a:t>
            </a:r>
            <a:endParaRPr lang="es-ES" dirty="0">
              <a:solidFill>
                <a:srgbClr val="FF0000"/>
              </a:solidFill>
            </a:endParaRPr>
          </a:p>
          <a:p>
            <a:endParaRPr lang="es-ES" dirty="0"/>
          </a:p>
          <a:p>
            <a:endParaRPr lang="es-ES" dirty="0"/>
          </a:p>
          <a:p>
            <a:endParaRPr lang="es-ES" dirty="0">
              <a:solidFill>
                <a:srgbClr val="FF0000"/>
              </a:solidFill>
            </a:endParaRP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2895829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a:t>6</a:t>
            </a:r>
            <a:r>
              <a:rPr lang="es-ES" dirty="0" smtClean="0"/>
              <a:t>.- Eliminación beneficio tributario tercera vivienda DFL Nº 2</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3970318"/>
          </a:xfrm>
          <a:prstGeom prst="rect">
            <a:avLst/>
          </a:prstGeom>
          <a:noFill/>
        </p:spPr>
        <p:txBody>
          <a:bodyPr wrap="square" rtlCol="0">
            <a:spAutoFit/>
          </a:bodyPr>
          <a:lstStyle/>
          <a:p>
            <a:r>
              <a:rPr lang="es-ES" u="sng" dirty="0" smtClean="0"/>
              <a:t>Antes de la reforma:</a:t>
            </a:r>
          </a:p>
          <a:p>
            <a:r>
              <a:rPr lang="es-ES" dirty="0" smtClean="0"/>
              <a:t>Las personas naturales propietarias de viviendas económicas tienen una exención de impuestos por las rentas de arrendamiento, hasta un límite de 2 viviendas por persona. </a:t>
            </a:r>
          </a:p>
          <a:p>
            <a:r>
              <a:rPr lang="es-ES" dirty="0" smtClean="0"/>
              <a:t>Si las viviendas fueron adquiridas con </a:t>
            </a:r>
            <a:r>
              <a:rPr lang="es-ES" dirty="0"/>
              <a:t>anterioridad al año 2010 no </a:t>
            </a:r>
            <a:r>
              <a:rPr lang="es-ES" dirty="0" smtClean="0"/>
              <a:t>se aplica el límite de 2 viviendas. En el presente tanto personas </a:t>
            </a:r>
            <a:r>
              <a:rPr lang="es-ES" dirty="0"/>
              <a:t>naturales </a:t>
            </a:r>
            <a:r>
              <a:rPr lang="es-ES" dirty="0" smtClean="0"/>
              <a:t>como jurídicas gozan de esta exención. </a:t>
            </a:r>
          </a:p>
          <a:p>
            <a:r>
              <a:rPr lang="es-ES" u="sng" dirty="0" smtClean="0"/>
              <a:t>Después de la reforma:</a:t>
            </a:r>
          </a:p>
          <a:p>
            <a:endParaRPr lang="es-ES" dirty="0">
              <a:solidFill>
                <a:srgbClr val="FF0000"/>
              </a:solidFill>
            </a:endParaRPr>
          </a:p>
          <a:p>
            <a:r>
              <a:rPr lang="es-ES" dirty="0" smtClean="0">
                <a:solidFill>
                  <a:srgbClr val="FF0000"/>
                </a:solidFill>
              </a:rPr>
              <a:t>Solo deben ser personas naturales, con un máximo de 2 viviendas a contar del 1</a:t>
            </a:r>
            <a:r>
              <a:rPr lang="es-ES" dirty="0">
                <a:solidFill>
                  <a:srgbClr val="FF0000"/>
                </a:solidFill>
              </a:rPr>
              <a:t>° de enero del año 2023, independientemente de su fecha de adquisición</a:t>
            </a:r>
            <a:r>
              <a:rPr lang="es-ES" dirty="0" smtClean="0">
                <a:solidFill>
                  <a:srgbClr val="FF0000"/>
                </a:solidFill>
              </a:rPr>
              <a:t>.</a:t>
            </a:r>
          </a:p>
          <a:p>
            <a:r>
              <a:rPr lang="es-ES" dirty="0" smtClean="0">
                <a:solidFill>
                  <a:srgbClr val="FF0000"/>
                </a:solidFill>
              </a:rPr>
              <a:t>Se pretende evitar el mal uso de esta franquicia. </a:t>
            </a:r>
          </a:p>
          <a:p>
            <a:endParaRPr lang="es-ES" dirty="0">
              <a:solidFill>
                <a:srgbClr val="FF0000"/>
              </a:solidFill>
            </a:endParaRPr>
          </a:p>
          <a:p>
            <a:endParaRPr lang="es-ES" dirty="0">
              <a:solidFill>
                <a:srgbClr val="FF0000"/>
              </a:solidFill>
            </a:endParaRP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2551954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smtClean="0"/>
              <a:t>7.- </a:t>
            </a:r>
            <a:r>
              <a:rPr lang="es-ES" dirty="0"/>
              <a:t>Impuesto a la herencia para los seguros de vida</a:t>
            </a:r>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4524315"/>
          </a:xfrm>
          <a:prstGeom prst="rect">
            <a:avLst/>
          </a:prstGeom>
          <a:noFill/>
        </p:spPr>
        <p:txBody>
          <a:bodyPr wrap="square" rtlCol="0">
            <a:spAutoFit/>
          </a:bodyPr>
          <a:lstStyle/>
          <a:p>
            <a:r>
              <a:rPr lang="es-ES" u="sng" dirty="0" smtClean="0"/>
              <a:t>Antes de la reforma:</a:t>
            </a:r>
          </a:p>
          <a:p>
            <a:pPr algn="just"/>
            <a:endParaRPr lang="es-ES" dirty="0"/>
          </a:p>
          <a:p>
            <a:pPr algn="just"/>
            <a:r>
              <a:rPr lang="es-ES" dirty="0" smtClean="0"/>
              <a:t>Las </a:t>
            </a:r>
            <a:r>
              <a:rPr lang="es-ES" dirty="0"/>
              <a:t>sumas percibidas por los beneficiarios en cumplimiento de contratos de seguros de vida son consideradas ingresos no constitutivos de </a:t>
            </a:r>
            <a:r>
              <a:rPr lang="es-ES" dirty="0" smtClean="0"/>
              <a:t>renta, ni tampoco se gravan con el Impuesto </a:t>
            </a:r>
            <a:r>
              <a:rPr lang="es-ES" dirty="0"/>
              <a:t>a las Herencias y Donaciones.</a:t>
            </a:r>
          </a:p>
          <a:p>
            <a:endParaRPr lang="es-ES" dirty="0"/>
          </a:p>
          <a:p>
            <a:r>
              <a:rPr lang="es-ES" u="sng" dirty="0" smtClean="0"/>
              <a:t>Después de la reforma:</a:t>
            </a:r>
          </a:p>
          <a:p>
            <a:endParaRPr lang="es-ES" dirty="0" smtClean="0">
              <a:solidFill>
                <a:srgbClr val="FF0000"/>
              </a:solidFill>
            </a:endParaRPr>
          </a:p>
          <a:p>
            <a:r>
              <a:rPr lang="es-ES" dirty="0" smtClean="0">
                <a:solidFill>
                  <a:srgbClr val="FF0000"/>
                </a:solidFill>
              </a:rPr>
              <a:t>Se gravan con impuesto de Herencias </a:t>
            </a:r>
            <a:r>
              <a:rPr lang="es-ES" dirty="0">
                <a:solidFill>
                  <a:srgbClr val="FF0000"/>
                </a:solidFill>
              </a:rPr>
              <a:t>y </a:t>
            </a:r>
            <a:r>
              <a:rPr lang="es-ES" dirty="0" smtClean="0">
                <a:solidFill>
                  <a:srgbClr val="FF0000"/>
                </a:solidFill>
              </a:rPr>
              <a:t>Donaciones todos </a:t>
            </a:r>
            <a:r>
              <a:rPr lang="es-ES" dirty="0">
                <a:solidFill>
                  <a:srgbClr val="FF0000"/>
                </a:solidFill>
              </a:rPr>
              <a:t>los beneficios obtenidos en virtud de contratos de seguros de vida celebrados desde la publicación de la </a:t>
            </a:r>
            <a:r>
              <a:rPr lang="es-ES" dirty="0" smtClean="0">
                <a:solidFill>
                  <a:srgbClr val="FF0000"/>
                </a:solidFill>
              </a:rPr>
              <a:t>ley. Se exceptúan los </a:t>
            </a:r>
            <a:r>
              <a:rPr lang="es-ES" dirty="0">
                <a:solidFill>
                  <a:srgbClr val="FF0000"/>
                </a:solidFill>
              </a:rPr>
              <a:t>seguros de invalidez y sobrevivencia del decreto ley N° 3.500, de 1980. Lo anterior con el fin de reducir espacios de elusión</a:t>
            </a:r>
            <a:r>
              <a:rPr lang="es-ES" dirty="0" smtClean="0">
                <a:solidFill>
                  <a:srgbClr val="FF0000"/>
                </a:solidFill>
              </a:rPr>
              <a:t>.</a:t>
            </a:r>
          </a:p>
          <a:p>
            <a:endParaRPr lang="es-ES" dirty="0" smtClean="0">
              <a:solidFill>
                <a:srgbClr val="FF0000"/>
              </a:solidFill>
            </a:endParaRPr>
          </a:p>
          <a:p>
            <a:r>
              <a:rPr lang="es-ES" dirty="0" smtClean="0">
                <a:solidFill>
                  <a:srgbClr val="FF0000"/>
                </a:solidFill>
              </a:rPr>
              <a:t>Se incorpora un articulo que </a:t>
            </a:r>
            <a:r>
              <a:rPr lang="es-ES" dirty="0">
                <a:solidFill>
                  <a:srgbClr val="FF0000"/>
                </a:solidFill>
              </a:rPr>
              <a:t>establece que “Las compañías de seguros no podrán pagar sumas debidas por contratos de seguros de vida sin contar previamente con el comprobante de pago del impuesto.".</a:t>
            </a: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1124973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a:t>8</a:t>
            </a:r>
            <a:r>
              <a:rPr lang="es-ES" dirty="0" smtClean="0"/>
              <a:t>.- Patentes mineras</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3970318"/>
          </a:xfrm>
          <a:prstGeom prst="rect">
            <a:avLst/>
          </a:prstGeom>
          <a:noFill/>
        </p:spPr>
        <p:txBody>
          <a:bodyPr wrap="square" rtlCol="0">
            <a:spAutoFit/>
          </a:bodyPr>
          <a:lstStyle/>
          <a:p>
            <a:r>
              <a:rPr lang="es-ES" u="sng" dirty="0" smtClean="0"/>
              <a:t>Antes de la reforma:</a:t>
            </a:r>
          </a:p>
          <a:p>
            <a:endParaRPr lang="es-ES" dirty="0"/>
          </a:p>
          <a:p>
            <a:r>
              <a:rPr lang="es-ES" dirty="0" smtClean="0"/>
              <a:t>Concesiones mineras protegidas por patentes en donde se debe hacer un pago anual. Dos tipos de concesiones se incluyen en la legislación: </a:t>
            </a:r>
          </a:p>
          <a:p>
            <a:pPr marL="342900" indent="-342900">
              <a:buFont typeface="+mj-lt"/>
              <a:buAutoNum type="arabicPeriod"/>
            </a:pPr>
            <a:r>
              <a:rPr lang="es-ES" dirty="0" smtClean="0"/>
              <a:t>Concesión de exploración</a:t>
            </a:r>
            <a:r>
              <a:rPr lang="es-ES" dirty="0"/>
              <a:t>: </a:t>
            </a:r>
            <a:r>
              <a:rPr lang="es-ES" dirty="0" smtClean="0"/>
              <a:t>Actividades orientadas al descubrimiento</a:t>
            </a:r>
            <a:r>
              <a:rPr lang="es-ES" dirty="0"/>
              <a:t>, caracterización, delimitación y estimación del potencial de una concentración de sustancias minerales, que eventualmente pudieran dar origen a un proyecto de desarrollo minero. </a:t>
            </a:r>
          </a:p>
          <a:p>
            <a:r>
              <a:rPr lang="es-ES" dirty="0"/>
              <a:t> </a:t>
            </a:r>
            <a:r>
              <a:rPr lang="es-ES" dirty="0" smtClean="0"/>
              <a:t>     Duran 2 años renovables por 2 años adicionales. El costo es 1/50 UTM por   hectárea. </a:t>
            </a:r>
          </a:p>
          <a:p>
            <a:pPr marL="342900" indent="-342900">
              <a:buFont typeface="+mj-lt"/>
              <a:buAutoNum type="arabicPeriod" startAt="2"/>
            </a:pPr>
            <a:r>
              <a:rPr lang="es-ES" dirty="0" smtClean="0"/>
              <a:t>Concesión de explotación</a:t>
            </a:r>
            <a:r>
              <a:rPr lang="es-ES" dirty="0"/>
              <a:t>: </a:t>
            </a:r>
            <a:r>
              <a:rPr lang="es-ES" dirty="0" smtClean="0"/>
              <a:t>Actividades cuyo fin es la extracción de recursos minerales desde una mina. Indefinido y el costo depende del mineral.</a:t>
            </a:r>
          </a:p>
          <a:p>
            <a:endParaRPr lang="es-ES" dirty="0" smtClean="0"/>
          </a:p>
          <a:p>
            <a:r>
              <a:rPr lang="es-ES" dirty="0" smtClean="0"/>
              <a:t>(Tomado de </a:t>
            </a:r>
            <a:r>
              <a:rPr lang="es-ES" dirty="0" err="1" smtClean="0"/>
              <a:t>PwC</a:t>
            </a:r>
            <a:r>
              <a:rPr lang="es-ES" dirty="0" smtClean="0"/>
              <a:t> </a:t>
            </a:r>
            <a:r>
              <a:rPr lang="es-ES" dirty="0" err="1" smtClean="0"/>
              <a:t>Newsletter</a:t>
            </a:r>
            <a:r>
              <a:rPr lang="es-ES" dirty="0" smtClean="0"/>
              <a:t>)</a:t>
            </a: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2899426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a:t>8</a:t>
            </a:r>
            <a:r>
              <a:rPr lang="es-ES" dirty="0" smtClean="0"/>
              <a:t>.- Patentes mineras</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2862322"/>
          </a:xfrm>
          <a:prstGeom prst="rect">
            <a:avLst/>
          </a:prstGeom>
          <a:noFill/>
        </p:spPr>
        <p:txBody>
          <a:bodyPr wrap="square" rtlCol="0">
            <a:spAutoFit/>
          </a:bodyPr>
          <a:lstStyle/>
          <a:p>
            <a:r>
              <a:rPr lang="es-ES" u="sng" dirty="0" smtClean="0"/>
              <a:t>Después de la reforma:</a:t>
            </a:r>
          </a:p>
          <a:p>
            <a:endParaRPr lang="es-ES" dirty="0" smtClean="0">
              <a:solidFill>
                <a:srgbClr val="FF0000"/>
              </a:solidFill>
            </a:endParaRPr>
          </a:p>
          <a:p>
            <a:r>
              <a:rPr lang="es-ES" dirty="0" smtClean="0">
                <a:solidFill>
                  <a:srgbClr val="FF0000"/>
                </a:solidFill>
              </a:rPr>
              <a:t>Se extiende el plazo de la patente de exploración a 4 años, pero no prorrogable. Se aumenta el valor de la patente de 1/50 a 3/50 UTM por hectárea.</a:t>
            </a:r>
          </a:p>
          <a:p>
            <a:endParaRPr lang="es-ES" dirty="0">
              <a:solidFill>
                <a:srgbClr val="FF0000"/>
              </a:solidFill>
            </a:endParaRPr>
          </a:p>
          <a:p>
            <a:r>
              <a:rPr lang="es-ES" dirty="0" smtClean="0">
                <a:solidFill>
                  <a:srgbClr val="FF0000"/>
                </a:solidFill>
              </a:rPr>
              <a:t>Se mantiene el plazo indefinido de la patente de explotación. Las patentes ya otorgadas se mantienen siempre que se estén usando. Ahora las patentes metálicas y no metálicas tendrán el mismo valor (1/10 UTM). </a:t>
            </a:r>
          </a:p>
          <a:p>
            <a:endParaRPr lang="es-ES" dirty="0">
              <a:solidFill>
                <a:srgbClr val="FF0000"/>
              </a:solidFill>
            </a:endParaRPr>
          </a:p>
          <a:p>
            <a:endParaRPr lang="es-ES" dirty="0">
              <a:solidFill>
                <a:srgbClr val="FF0000"/>
              </a:solidFill>
            </a:endParaRP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1564730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smtClean="0"/>
              <a:t>9.- Impuesto territorial</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2862322"/>
          </a:xfrm>
          <a:prstGeom prst="rect">
            <a:avLst/>
          </a:prstGeom>
          <a:noFill/>
        </p:spPr>
        <p:txBody>
          <a:bodyPr wrap="square" rtlCol="0">
            <a:spAutoFit/>
          </a:bodyPr>
          <a:lstStyle/>
          <a:p>
            <a:r>
              <a:rPr lang="es-ES" u="sng" dirty="0" smtClean="0"/>
              <a:t>Antes de la reforma:</a:t>
            </a:r>
          </a:p>
          <a:p>
            <a:r>
              <a:rPr lang="es-ES" dirty="0" smtClean="0"/>
              <a:t>La Ley </a:t>
            </a:r>
            <a:r>
              <a:rPr lang="es-ES" dirty="0"/>
              <a:t>N° </a:t>
            </a:r>
            <a:r>
              <a:rPr lang="es-ES" dirty="0" smtClean="0"/>
              <a:t>21.210 </a:t>
            </a:r>
            <a:r>
              <a:rPr lang="es-ES" dirty="0"/>
              <a:t>incorporó una Sobretasa del Impuesto </a:t>
            </a:r>
            <a:r>
              <a:rPr lang="es-ES" dirty="0" smtClean="0"/>
              <a:t>Territorial aplicable a los contribuyentes con propiedades avaluadas fiscalmente por sobre las 670 </a:t>
            </a:r>
            <a:r>
              <a:rPr lang="es-ES" dirty="0"/>
              <a:t>Unidades Tributarias Anuales (UTA</a:t>
            </a:r>
            <a:r>
              <a:rPr lang="es-ES" dirty="0" smtClean="0"/>
              <a:t>) (alrededor de 400 </a:t>
            </a:r>
            <a:r>
              <a:rPr lang="es-ES" dirty="0"/>
              <a:t>millones de </a:t>
            </a:r>
            <a:r>
              <a:rPr lang="es-ES" dirty="0" smtClean="0"/>
              <a:t>pesos). </a:t>
            </a:r>
            <a:r>
              <a:rPr lang="es-ES" dirty="0"/>
              <a:t>Esta sobretasa se aplica por tramos que van desde el 0,075% al 0,275%.</a:t>
            </a:r>
          </a:p>
          <a:p>
            <a:endParaRPr lang="es-ES" u="sng" dirty="0"/>
          </a:p>
          <a:p>
            <a:r>
              <a:rPr lang="es-ES" u="sng" dirty="0" smtClean="0"/>
              <a:t>Después </a:t>
            </a:r>
            <a:r>
              <a:rPr lang="es-ES" u="sng" dirty="0"/>
              <a:t>de la reforma:</a:t>
            </a:r>
          </a:p>
          <a:p>
            <a:endParaRPr lang="es-ES" dirty="0">
              <a:solidFill>
                <a:srgbClr val="FF0000"/>
              </a:solidFill>
            </a:endParaRPr>
          </a:p>
          <a:p>
            <a:r>
              <a:rPr lang="es-ES" dirty="0" smtClean="0">
                <a:solidFill>
                  <a:srgbClr val="FF0000"/>
                </a:solidFill>
              </a:rPr>
              <a:t>Aumenta la tasa marginal para avalúo fiscal superior a 900 millones de pesos desde 0.275% a 0.425%. </a:t>
            </a:r>
            <a:endParaRPr lang="es-ES" dirty="0">
              <a:solidFill>
                <a:srgbClr val="FF0000"/>
              </a:solidFill>
            </a:endParaRP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3989484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smtClean="0"/>
              <a:t>10.- Sobretasa a bienes de lujo</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5355312"/>
          </a:xfrm>
          <a:prstGeom prst="rect">
            <a:avLst/>
          </a:prstGeom>
          <a:noFill/>
        </p:spPr>
        <p:txBody>
          <a:bodyPr wrap="square" rtlCol="0">
            <a:spAutoFit/>
          </a:bodyPr>
          <a:lstStyle/>
          <a:p>
            <a:r>
              <a:rPr lang="es-ES" u="sng" dirty="0" smtClean="0"/>
              <a:t>Antes de la reforma:</a:t>
            </a:r>
          </a:p>
          <a:p>
            <a:endParaRPr lang="es-ES" u="sng" dirty="0" smtClean="0"/>
          </a:p>
          <a:p>
            <a:r>
              <a:rPr lang="es-ES" u="sng" dirty="0" smtClean="0"/>
              <a:t>Después </a:t>
            </a:r>
            <a:r>
              <a:rPr lang="es-ES" u="sng" dirty="0"/>
              <a:t>de la reforma:</a:t>
            </a:r>
          </a:p>
          <a:p>
            <a:endParaRPr lang="es-ES" dirty="0">
              <a:solidFill>
                <a:srgbClr val="FF0000"/>
              </a:solidFill>
            </a:endParaRPr>
          </a:p>
          <a:p>
            <a:r>
              <a:rPr lang="es-ES" dirty="0" smtClean="0">
                <a:solidFill>
                  <a:srgbClr val="FF0000"/>
                </a:solidFill>
              </a:rPr>
              <a:t>Se crea un </a:t>
            </a:r>
            <a:r>
              <a:rPr lang="es-ES" dirty="0">
                <a:solidFill>
                  <a:srgbClr val="FF0000"/>
                </a:solidFill>
              </a:rPr>
              <a:t>nuevo impuesto anual de tasa 2,0% sobre el </a:t>
            </a:r>
            <a:r>
              <a:rPr lang="es-ES" dirty="0" smtClean="0">
                <a:solidFill>
                  <a:srgbClr val="FF0000"/>
                </a:solidFill>
              </a:rPr>
              <a:t>precio corriente en plaza (el que determine el SII – avalúo fiscal) de bienes ubicados en territorio nacional de propiedad de personas naturales o jurídicas, al 31 de Diciembre de cada año por: </a:t>
            </a:r>
          </a:p>
          <a:p>
            <a:pPr marL="285750" indent="-285750">
              <a:buFont typeface="Arial" panose="020B0604020202020204" pitchFamily="34" charset="0"/>
              <a:buChar char="•"/>
            </a:pPr>
            <a:r>
              <a:rPr lang="es-ES" dirty="0" smtClean="0">
                <a:solidFill>
                  <a:srgbClr val="FF0000"/>
                </a:solidFill>
              </a:rPr>
              <a:t>Helicópteros, aviones, yates de peso superior a 160 </a:t>
            </a:r>
            <a:r>
              <a:rPr lang="es-ES" dirty="0" err="1" smtClean="0">
                <a:solidFill>
                  <a:srgbClr val="FF0000"/>
                </a:solidFill>
              </a:rPr>
              <a:t>kgs</a:t>
            </a:r>
            <a:r>
              <a:rPr lang="es-ES" dirty="0">
                <a:solidFill>
                  <a:srgbClr val="FF0000"/>
                </a:solidFill>
              </a:rPr>
              <a:t> </a:t>
            </a:r>
            <a:r>
              <a:rPr lang="es-ES" dirty="0" smtClean="0">
                <a:solidFill>
                  <a:srgbClr val="FF0000"/>
                </a:solidFill>
              </a:rPr>
              <a:t>de precio corriente en plaza superior a 122 UTA.</a:t>
            </a:r>
          </a:p>
          <a:p>
            <a:pPr marL="285750" indent="-285750">
              <a:buFont typeface="Arial" panose="020B0604020202020204" pitchFamily="34" charset="0"/>
              <a:buChar char="•"/>
            </a:pPr>
            <a:r>
              <a:rPr lang="es-ES" dirty="0" smtClean="0">
                <a:solidFill>
                  <a:srgbClr val="FF0000"/>
                </a:solidFill>
              </a:rPr>
              <a:t>Automóviles, </a:t>
            </a:r>
            <a:r>
              <a:rPr lang="es-ES" dirty="0" err="1" smtClean="0">
                <a:solidFill>
                  <a:srgbClr val="FF0000"/>
                </a:solidFill>
              </a:rPr>
              <a:t>station</a:t>
            </a:r>
            <a:r>
              <a:rPr lang="es-ES" dirty="0" smtClean="0">
                <a:solidFill>
                  <a:srgbClr val="FF0000"/>
                </a:solidFill>
              </a:rPr>
              <a:t> </a:t>
            </a:r>
            <a:r>
              <a:rPr lang="es-ES" dirty="0" err="1" smtClean="0">
                <a:solidFill>
                  <a:srgbClr val="FF0000"/>
                </a:solidFill>
              </a:rPr>
              <a:t>wagons</a:t>
            </a:r>
            <a:r>
              <a:rPr lang="es-ES" dirty="0" smtClean="0">
                <a:solidFill>
                  <a:srgbClr val="FF0000"/>
                </a:solidFill>
              </a:rPr>
              <a:t> y similares de precio corriente en plaza superior a 62 UTA.</a:t>
            </a:r>
          </a:p>
          <a:p>
            <a:endParaRPr lang="es-ES" dirty="0" smtClean="0">
              <a:solidFill>
                <a:srgbClr val="FF0000"/>
              </a:solidFill>
            </a:endParaRPr>
          </a:p>
          <a:p>
            <a:r>
              <a:rPr lang="es-ES" dirty="0" smtClean="0">
                <a:solidFill>
                  <a:srgbClr val="FF0000"/>
                </a:solidFill>
              </a:rPr>
              <a:t>No se gravan bienes del fisco ni sus municipalidades. Tampoco los bienes de propiedad de una empresa que </a:t>
            </a:r>
            <a:r>
              <a:rPr lang="es-ES" dirty="0">
                <a:solidFill>
                  <a:srgbClr val="FF0000"/>
                </a:solidFill>
              </a:rPr>
              <a:t>desarrolle actividades </a:t>
            </a:r>
            <a:r>
              <a:rPr lang="es-ES" dirty="0" smtClean="0">
                <a:solidFill>
                  <a:srgbClr val="FF0000"/>
                </a:solidFill>
              </a:rPr>
              <a:t>contenidas en los </a:t>
            </a:r>
            <a:r>
              <a:rPr lang="es-ES" dirty="0">
                <a:solidFill>
                  <a:srgbClr val="FF0000"/>
                </a:solidFill>
              </a:rPr>
              <a:t>números 1°, 3°, 4° y 5° del artículo 20 de la Ley de Impuesto a la </a:t>
            </a:r>
            <a:r>
              <a:rPr lang="es-ES" dirty="0" smtClean="0">
                <a:solidFill>
                  <a:srgbClr val="FF0000"/>
                </a:solidFill>
              </a:rPr>
              <a:t>Renta, siempre que sean indispensables para el desarrollo de estas actividades. </a:t>
            </a:r>
            <a:endParaRPr lang="es-ES" dirty="0">
              <a:solidFill>
                <a:srgbClr val="FF0000"/>
              </a:solidFill>
            </a:endParaRPr>
          </a:p>
          <a:p>
            <a:r>
              <a:rPr lang="es-ES" dirty="0" smtClean="0">
                <a:solidFill>
                  <a:srgbClr val="FF0000"/>
                </a:solidFill>
              </a:rPr>
              <a:t>Se </a:t>
            </a:r>
            <a:r>
              <a:rPr lang="es-ES" dirty="0">
                <a:solidFill>
                  <a:srgbClr val="FF0000"/>
                </a:solidFill>
              </a:rPr>
              <a:t>devengará </a:t>
            </a:r>
            <a:r>
              <a:rPr lang="es-ES" dirty="0" smtClean="0">
                <a:solidFill>
                  <a:srgbClr val="FF0000"/>
                </a:solidFill>
              </a:rPr>
              <a:t>anualmente </a:t>
            </a:r>
            <a:r>
              <a:rPr lang="es-ES" dirty="0">
                <a:solidFill>
                  <a:srgbClr val="FF0000"/>
                </a:solidFill>
              </a:rPr>
              <a:t>al 1° de enero, considerando los bienes de propiedad del contribuyente al 31 de diciembre del año anterior, y se paga durante el mes de abril</a:t>
            </a:r>
            <a:r>
              <a:rPr lang="es-ES" dirty="0" smtClean="0">
                <a:solidFill>
                  <a:srgbClr val="FF0000"/>
                </a:solidFill>
              </a:rPr>
              <a:t>. No se gravan con el artículo 21. </a:t>
            </a:r>
            <a:endParaRPr lang="es-ES" u="sng" dirty="0">
              <a:solidFill>
                <a:srgbClr val="FF0000"/>
              </a:solidFill>
            </a:endParaRP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433023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fac_portada_imple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uadroTexto 4"/>
          <p:cNvSpPr txBox="1"/>
          <p:nvPr/>
        </p:nvSpPr>
        <p:spPr>
          <a:xfrm>
            <a:off x="1040253" y="2852936"/>
            <a:ext cx="7293151" cy="1138773"/>
          </a:xfrm>
          <a:prstGeom prst="rect">
            <a:avLst/>
          </a:prstGeom>
          <a:noFill/>
        </p:spPr>
        <p:txBody>
          <a:bodyPr wrap="none" rtlCol="0">
            <a:spAutoFit/>
          </a:bodyPr>
          <a:lstStyle/>
          <a:p>
            <a:pPr algn="ctr"/>
            <a:r>
              <a:rPr lang="es-ES" sz="4000" b="1" dirty="0" smtClean="0">
                <a:solidFill>
                  <a:schemeClr val="bg1"/>
                </a:solidFill>
                <a:latin typeface="+mj-lt"/>
              </a:rPr>
              <a:t>Ayudantía examen de grado 2022</a:t>
            </a:r>
            <a:endParaRPr lang="es-ES" sz="4000" b="1" dirty="0" smtClean="0">
              <a:solidFill>
                <a:schemeClr val="bg1"/>
              </a:solidFill>
              <a:latin typeface="+mj-lt"/>
            </a:endParaRPr>
          </a:p>
          <a:p>
            <a:pPr algn="ctr"/>
            <a:r>
              <a:rPr lang="es-ES" sz="2800" b="1" dirty="0" smtClean="0">
                <a:solidFill>
                  <a:schemeClr val="bg1"/>
                </a:solidFill>
                <a:latin typeface="+mj-lt"/>
                <a:cs typeface="Optima"/>
              </a:rPr>
              <a:t>Actualización </a:t>
            </a:r>
            <a:r>
              <a:rPr lang="es-ES" sz="2800" b="1" dirty="0" smtClean="0">
                <a:solidFill>
                  <a:schemeClr val="bg1"/>
                </a:solidFill>
                <a:latin typeface="+mj-lt"/>
                <a:cs typeface="Optima"/>
              </a:rPr>
              <a:t>tributaria</a:t>
            </a:r>
          </a:p>
        </p:txBody>
      </p:sp>
      <p:sp>
        <p:nvSpPr>
          <p:cNvPr id="4" name="3 Marcador de pie de página"/>
          <p:cNvSpPr>
            <a:spLocks noGrp="1"/>
          </p:cNvSpPr>
          <p:nvPr>
            <p:ph type="ftr" sz="quarter" idx="11"/>
          </p:nvPr>
        </p:nvSpPr>
        <p:spPr>
          <a:xfrm>
            <a:off x="3059832" y="5517232"/>
            <a:ext cx="2895600" cy="365125"/>
          </a:xfrm>
        </p:spPr>
        <p:txBody>
          <a:bodyPr/>
          <a:lstStyle/>
          <a:p>
            <a:r>
              <a:rPr lang="es-ES" smtClean="0"/>
              <a:t>21 de Abril 2022</a:t>
            </a:r>
            <a:endParaRPr lang="es-ES" dirty="0"/>
          </a:p>
        </p:txBody>
      </p:sp>
    </p:spTree>
    <p:extLst>
      <p:ext uri="{BB962C8B-B14F-4D97-AF65-F5344CB8AC3E}">
        <p14:creationId xmlns:p14="http://schemas.microsoft.com/office/powerpoint/2010/main" val="1248575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929411"/>
          </a:xfrm>
        </p:spPr>
        <p:txBody>
          <a:bodyPr/>
          <a:lstStyle/>
          <a:p>
            <a:pPr>
              <a:buNone/>
            </a:pPr>
            <a:endParaRPr lang="es-ES" dirty="0"/>
          </a:p>
          <a:p>
            <a:pPr>
              <a:buNone/>
            </a:pPr>
            <a:endParaRPr lang="es-ES" dirty="0"/>
          </a:p>
          <a:p>
            <a:pPr>
              <a:buNone/>
            </a:pPr>
            <a:endParaRPr lang="es-ES" dirty="0"/>
          </a:p>
          <a:p>
            <a:pPr algn="ctr">
              <a:buNone/>
            </a:pPr>
            <a:r>
              <a:rPr lang="es-ES" sz="4000" b="1" dirty="0"/>
              <a:t>1.- Actualización Tributaria</a:t>
            </a:r>
          </a:p>
          <a:p>
            <a:pPr algn="ctr">
              <a:buNone/>
            </a:pPr>
            <a:r>
              <a:rPr lang="es-ES" sz="4000" b="1" dirty="0"/>
              <a:t>Ley N° </a:t>
            </a:r>
            <a:r>
              <a:rPr lang="es-ES" sz="4000" b="1" dirty="0" smtClean="0"/>
              <a:t>21.420 (27 Enero 2022)</a:t>
            </a:r>
          </a:p>
          <a:p>
            <a:pPr algn="ctr">
              <a:buNone/>
            </a:pPr>
            <a:r>
              <a:rPr lang="es-ES" sz="4000" b="1" dirty="0" smtClean="0"/>
              <a:t>Financiamiento </a:t>
            </a:r>
          </a:p>
          <a:p>
            <a:pPr algn="ctr">
              <a:buNone/>
            </a:pPr>
            <a:r>
              <a:rPr lang="es-ES" sz="4000" b="1" dirty="0" smtClean="0"/>
              <a:t>Pensión Garantizada Universal (PGU)</a:t>
            </a:r>
            <a:endParaRPr lang="es-ES" sz="4000" b="1" dirty="0"/>
          </a:p>
        </p:txBody>
      </p:sp>
      <p:sp>
        <p:nvSpPr>
          <p:cNvPr id="4" name="3 Marcador de pie de página"/>
          <p:cNvSpPr>
            <a:spLocks noGrp="1"/>
          </p:cNvSpPr>
          <p:nvPr>
            <p:ph type="ftr" sz="quarter" idx="11"/>
          </p:nvPr>
        </p:nvSpPr>
        <p:spPr/>
        <p:txBody>
          <a:bodyPr/>
          <a:lstStyle/>
          <a:p>
            <a:r>
              <a:rPr lang="es-ES" smtClean="0"/>
              <a:t>21 de Abril 2022</a:t>
            </a:r>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smtClean="0"/>
              <a:t>Medidas Ley Nº 21.420</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5078313"/>
          </a:xfrm>
          <a:prstGeom prst="rect">
            <a:avLst/>
          </a:prstGeom>
          <a:noFill/>
        </p:spPr>
        <p:txBody>
          <a:bodyPr wrap="square" rtlCol="0">
            <a:spAutoFit/>
          </a:bodyPr>
          <a:lstStyle/>
          <a:p>
            <a:pPr marL="342900" indent="-342900">
              <a:buFont typeface="+mj-lt"/>
              <a:buAutoNum type="arabicPeriod"/>
            </a:pPr>
            <a:r>
              <a:rPr lang="es-ES" dirty="0" smtClean="0"/>
              <a:t>Impuesto único para las ganancias de capital del artículo 107</a:t>
            </a:r>
          </a:p>
          <a:p>
            <a:pPr marL="342900" indent="-342900">
              <a:buFont typeface="+mj-lt"/>
              <a:buAutoNum type="arabicPeriod"/>
            </a:pPr>
            <a:r>
              <a:rPr lang="es-ES" dirty="0"/>
              <a:t>Disminución de crédito por compras de activo fijo</a:t>
            </a:r>
          </a:p>
          <a:p>
            <a:pPr marL="342900" indent="-342900">
              <a:buFont typeface="+mj-lt"/>
              <a:buAutoNum type="arabicPeriod"/>
            </a:pPr>
            <a:r>
              <a:rPr lang="es-ES" dirty="0"/>
              <a:t>Cambio en la situación tributaria contratos de leasing</a:t>
            </a:r>
          </a:p>
          <a:p>
            <a:pPr marL="342900" indent="-342900">
              <a:buFont typeface="+mj-lt"/>
              <a:buAutoNum type="arabicPeriod"/>
            </a:pPr>
            <a:r>
              <a:rPr lang="es-ES" dirty="0" smtClean="0"/>
              <a:t>Reducción </a:t>
            </a:r>
            <a:r>
              <a:rPr lang="es-ES" dirty="0"/>
              <a:t>transitoria por dos años y posterior eliminación del Crédito Especial a las Empresas Constructoras en el </a:t>
            </a:r>
            <a:r>
              <a:rPr lang="es-ES" dirty="0" smtClean="0"/>
              <a:t>IVA</a:t>
            </a:r>
          </a:p>
          <a:p>
            <a:pPr marL="342900" indent="-342900">
              <a:buFont typeface="+mj-lt"/>
              <a:buAutoNum type="arabicPeriod"/>
            </a:pPr>
            <a:r>
              <a:rPr lang="es-ES" dirty="0"/>
              <a:t>Afectación de IVA a todos los servicios, excepto para los sectores salud, educación, transporte, y para todos los contribuyentes que emitan boletas de honorarios (incorporando una norma transitoria para no afectar con IVA a servicios comprendidos en licitaciones del Estado y compras públicas que hayan sido adjudicadas o contratadas con anterioridad al 1 de enero de 2023)</a:t>
            </a:r>
          </a:p>
          <a:p>
            <a:pPr marL="342900" indent="-342900">
              <a:buFont typeface="+mj-lt"/>
              <a:buAutoNum type="arabicPeriod"/>
            </a:pPr>
            <a:r>
              <a:rPr lang="es-ES" dirty="0" smtClean="0"/>
              <a:t>Eliminación </a:t>
            </a:r>
            <a:r>
              <a:rPr lang="es-ES" dirty="0"/>
              <a:t>de los beneficios tributarios para la tercera vivienda en adelante para quienes hayan adquirido viviendas DFL 2 antes de </a:t>
            </a:r>
            <a:r>
              <a:rPr lang="es-ES" dirty="0" smtClean="0"/>
              <a:t>2010</a:t>
            </a:r>
          </a:p>
          <a:p>
            <a:pPr marL="342900" indent="-342900">
              <a:buFont typeface="+mj-lt"/>
              <a:buAutoNum type="arabicPeriod"/>
            </a:pPr>
            <a:r>
              <a:rPr lang="es-ES" dirty="0" smtClean="0"/>
              <a:t>Impuesto </a:t>
            </a:r>
            <a:r>
              <a:rPr lang="es-ES" dirty="0"/>
              <a:t>a la herencia para los seguros de </a:t>
            </a:r>
            <a:r>
              <a:rPr lang="es-ES" dirty="0" smtClean="0"/>
              <a:t>vida</a:t>
            </a:r>
          </a:p>
          <a:p>
            <a:pPr marL="342900" indent="-342900">
              <a:buFont typeface="+mj-lt"/>
              <a:buAutoNum type="arabicPeriod"/>
            </a:pPr>
            <a:r>
              <a:rPr lang="es-ES" dirty="0" smtClean="0"/>
              <a:t>Aumento </a:t>
            </a:r>
            <a:r>
              <a:rPr lang="es-ES" dirty="0"/>
              <a:t>de Patentes </a:t>
            </a:r>
            <a:r>
              <a:rPr lang="es-ES" dirty="0" smtClean="0"/>
              <a:t>Mineras</a:t>
            </a:r>
          </a:p>
          <a:p>
            <a:pPr marL="342900" indent="-342900">
              <a:buFont typeface="+mj-lt"/>
              <a:buAutoNum type="arabicPeriod"/>
            </a:pPr>
            <a:r>
              <a:rPr lang="es-ES" dirty="0" smtClean="0"/>
              <a:t>Aumento </a:t>
            </a:r>
            <a:r>
              <a:rPr lang="es-ES" dirty="0"/>
              <a:t>sobretasa impuesto </a:t>
            </a:r>
            <a:r>
              <a:rPr lang="es-ES" dirty="0" smtClean="0"/>
              <a:t>territorial</a:t>
            </a:r>
          </a:p>
          <a:p>
            <a:pPr marL="342900" indent="-342900">
              <a:buFont typeface="+mj-lt"/>
              <a:buAutoNum type="arabicPeriod"/>
            </a:pPr>
            <a:r>
              <a:rPr lang="es-ES" dirty="0" smtClean="0"/>
              <a:t>Nueva </a:t>
            </a:r>
            <a:r>
              <a:rPr lang="es-ES" dirty="0"/>
              <a:t>sobretasa a bienes de lujo (en reemplazo al llamado impuesto a los </a:t>
            </a:r>
            <a:r>
              <a:rPr lang="es-ES"/>
              <a:t>“</a:t>
            </a:r>
            <a:r>
              <a:rPr lang="es-ES" smtClean="0"/>
              <a:t>súper </a:t>
            </a:r>
            <a:r>
              <a:rPr lang="es-ES" dirty="0"/>
              <a:t>ricos</a:t>
            </a:r>
            <a:r>
              <a:rPr lang="es-ES" dirty="0" smtClean="0"/>
              <a:t>”)</a:t>
            </a:r>
          </a:p>
          <a:p>
            <a:pPr>
              <a:buFont typeface="Arial" pitchFamily="34" charset="0"/>
              <a:buChar char="•"/>
            </a:pPr>
            <a:endParaRPr lang="es-ES" dirty="0"/>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57647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pPr marL="342900" indent="-342900">
              <a:buFont typeface="+mj-lt"/>
              <a:buAutoNum type="arabicPeriod"/>
            </a:pPr>
            <a:r>
              <a:rPr lang="es-ES" dirty="0"/>
              <a:t>Tasa de impuesto único para las ganancias de capital del artículo 107</a:t>
            </a:r>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4524315"/>
          </a:xfrm>
          <a:prstGeom prst="rect">
            <a:avLst/>
          </a:prstGeom>
          <a:noFill/>
        </p:spPr>
        <p:txBody>
          <a:bodyPr wrap="square" rtlCol="0">
            <a:spAutoFit/>
          </a:bodyPr>
          <a:lstStyle/>
          <a:p>
            <a:r>
              <a:rPr lang="es-ES" b="1" u="sng" dirty="0" smtClean="0"/>
              <a:t>Antes de la reforma:</a:t>
            </a:r>
          </a:p>
          <a:p>
            <a:endParaRPr lang="es-ES" b="1" u="sng" dirty="0"/>
          </a:p>
          <a:p>
            <a:pPr algn="just"/>
            <a:r>
              <a:rPr lang="es-ES" dirty="0" smtClean="0"/>
              <a:t>El artículo 107 de la LIR establece que las ganancias (de capital) obtenidas en la </a:t>
            </a:r>
            <a:r>
              <a:rPr lang="es-ES" dirty="0"/>
              <a:t>enajenación </a:t>
            </a:r>
            <a:r>
              <a:rPr lang="es-ES" dirty="0" smtClean="0"/>
              <a:t>(venta) de </a:t>
            </a:r>
            <a:r>
              <a:rPr lang="es-ES" dirty="0"/>
              <a:t>ciertos instrumentos en </a:t>
            </a:r>
            <a:r>
              <a:rPr lang="es-ES" dirty="0" smtClean="0"/>
              <a:t>bolsa (acciones de sociedades anónimas abiertas con presencia bursátil, cuotas de fondos de inversión, cuotas de fondos mutuos) que </a:t>
            </a:r>
            <a:r>
              <a:rPr lang="es-ES" dirty="0"/>
              <a:t>cuenten con presencia bursátil, serán consideradas como ingresos no constitutivos de </a:t>
            </a:r>
            <a:r>
              <a:rPr lang="es-ES" dirty="0" smtClean="0"/>
              <a:t>renta; por tanto, no se gravan con impuestos. Este  beneficio es aplicable a </a:t>
            </a:r>
            <a:r>
              <a:rPr lang="es-ES" dirty="0"/>
              <a:t>todo tipo de inversionistas.</a:t>
            </a:r>
            <a:endParaRPr lang="es-ES" dirty="0" smtClean="0"/>
          </a:p>
          <a:p>
            <a:pPr algn="just"/>
            <a:endParaRPr lang="es-ES" b="1" u="sng" dirty="0"/>
          </a:p>
          <a:p>
            <a:pPr algn="just"/>
            <a:r>
              <a:rPr lang="es-ES" b="1" u="sng" dirty="0" smtClean="0"/>
              <a:t>Después de la reforma: </a:t>
            </a:r>
          </a:p>
          <a:p>
            <a:pPr algn="just"/>
            <a:r>
              <a:rPr lang="es-ES" dirty="0" smtClean="0">
                <a:solidFill>
                  <a:srgbClr val="FF0000"/>
                </a:solidFill>
              </a:rPr>
              <a:t>Se </a:t>
            </a:r>
            <a:r>
              <a:rPr lang="es-ES" dirty="0">
                <a:solidFill>
                  <a:srgbClr val="FF0000"/>
                </a:solidFill>
              </a:rPr>
              <a:t>gravará el mayor valor obtenido en la enajenación de instrumentos que cuenten con presencia </a:t>
            </a:r>
            <a:r>
              <a:rPr lang="es-ES" dirty="0" smtClean="0">
                <a:solidFill>
                  <a:srgbClr val="FF0000"/>
                </a:solidFill>
              </a:rPr>
              <a:t>bursátil </a:t>
            </a:r>
            <a:r>
              <a:rPr lang="es-ES" dirty="0">
                <a:solidFill>
                  <a:srgbClr val="FF0000"/>
                </a:solidFill>
              </a:rPr>
              <a:t>con un impuesto único de tasa 10% sobre las ganancias obtenidas. Este impuesto aplicará para todas las enajenaciones que se efectúen a contar de 6 meses desde el primer día del mes siguiente a la publicación de esta ley. Con todo, se mantiene la calidad de ingreso no constitutivo de renta el mayor valor obtenido por los inversionistas institucionales</a:t>
            </a:r>
            <a:r>
              <a:rPr lang="es-ES" dirty="0" smtClean="0">
                <a:solidFill>
                  <a:srgbClr val="FF0000"/>
                </a:solidFill>
              </a:rPr>
              <a:t>.</a:t>
            </a:r>
            <a:endParaRPr lang="es-ES" dirty="0">
              <a:solidFill>
                <a:srgbClr val="FF0000"/>
              </a:solidFill>
            </a:endParaRP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568229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pPr marL="342900" indent="-342900">
              <a:buFont typeface="+mj-lt"/>
              <a:buAutoNum type="arabicPeriod"/>
            </a:pPr>
            <a:r>
              <a:rPr lang="es-ES" dirty="0"/>
              <a:t>Tasa de impuesto único para las ganancias de capital del artículo 107</a:t>
            </a:r>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5078313"/>
          </a:xfrm>
          <a:prstGeom prst="rect">
            <a:avLst/>
          </a:prstGeom>
          <a:noFill/>
        </p:spPr>
        <p:txBody>
          <a:bodyPr wrap="square" rtlCol="0">
            <a:spAutoFit/>
          </a:bodyPr>
          <a:lstStyle/>
          <a:p>
            <a:r>
              <a:rPr lang="es-ES" b="1" u="sng" dirty="0" smtClean="0"/>
              <a:t>Después de la reforma: </a:t>
            </a:r>
          </a:p>
          <a:p>
            <a:pPr algn="just"/>
            <a:r>
              <a:rPr lang="es-ES" dirty="0" smtClean="0">
                <a:solidFill>
                  <a:srgbClr val="FF0000"/>
                </a:solidFill>
              </a:rPr>
              <a:t>El </a:t>
            </a:r>
            <a:r>
              <a:rPr lang="es-ES" dirty="0">
                <a:solidFill>
                  <a:srgbClr val="FF0000"/>
                </a:solidFill>
              </a:rPr>
              <a:t>mayor valor </a:t>
            </a:r>
            <a:r>
              <a:rPr lang="es-ES" dirty="0" smtClean="0">
                <a:solidFill>
                  <a:srgbClr val="FF0000"/>
                </a:solidFill>
              </a:rPr>
              <a:t>se determina por la diferencia entre:</a:t>
            </a:r>
          </a:p>
          <a:p>
            <a:pPr algn="just"/>
            <a:r>
              <a:rPr lang="es-ES" dirty="0" smtClean="0">
                <a:solidFill>
                  <a:srgbClr val="FF0000"/>
                </a:solidFill>
              </a:rPr>
              <a:t>1.- Precio de venta, y</a:t>
            </a:r>
          </a:p>
          <a:p>
            <a:pPr marL="400050" indent="-400050" algn="just">
              <a:buAutoNum type="romanLcParenBoth"/>
            </a:pPr>
            <a:r>
              <a:rPr lang="es-ES" dirty="0" smtClean="0">
                <a:solidFill>
                  <a:srgbClr val="FF0000"/>
                </a:solidFill>
              </a:rPr>
              <a:t>el </a:t>
            </a:r>
            <a:r>
              <a:rPr lang="es-ES" dirty="0">
                <a:solidFill>
                  <a:srgbClr val="FF0000"/>
                </a:solidFill>
              </a:rPr>
              <a:t>precio de cierre oficial del valor, al 31 de diciembre del año de la adquisición; </a:t>
            </a:r>
            <a:r>
              <a:rPr lang="es-ES" dirty="0" smtClean="0">
                <a:solidFill>
                  <a:srgbClr val="FF0000"/>
                </a:solidFill>
              </a:rPr>
              <a:t>o</a:t>
            </a:r>
          </a:p>
          <a:p>
            <a:pPr marL="400050" indent="-400050" algn="just">
              <a:buAutoNum type="romanLcParenBoth"/>
            </a:pPr>
            <a:r>
              <a:rPr lang="es-ES" dirty="0" smtClean="0">
                <a:solidFill>
                  <a:srgbClr val="FF0000"/>
                </a:solidFill>
              </a:rPr>
              <a:t>el </a:t>
            </a:r>
            <a:r>
              <a:rPr lang="es-ES" dirty="0">
                <a:solidFill>
                  <a:srgbClr val="FF0000"/>
                </a:solidFill>
              </a:rPr>
              <a:t>costo de adquisición conforme las normas generales. Se otorga transitoriamente la opción de considerar como costo de adquisición de los referidos valores, el precio de cierre oficial al 31 de diciembre del año 2021</a:t>
            </a:r>
            <a:r>
              <a:rPr lang="es-ES" dirty="0" smtClean="0">
                <a:solidFill>
                  <a:srgbClr val="FF0000"/>
                </a:solidFill>
              </a:rPr>
              <a:t>.</a:t>
            </a:r>
            <a:endParaRPr lang="es-ES" dirty="0">
              <a:solidFill>
                <a:srgbClr val="FF0000"/>
              </a:solidFill>
            </a:endParaRPr>
          </a:p>
          <a:p>
            <a:pPr algn="just"/>
            <a:r>
              <a:rPr lang="es-ES" dirty="0" smtClean="0">
                <a:solidFill>
                  <a:srgbClr val="FF0000"/>
                </a:solidFill>
              </a:rPr>
              <a:t>Este </a:t>
            </a:r>
            <a:r>
              <a:rPr lang="es-ES" dirty="0">
                <a:solidFill>
                  <a:srgbClr val="FF0000"/>
                </a:solidFill>
              </a:rPr>
              <a:t>impuesto único será retenido por el adquirente, corredor de bolsa o agente de valores que actúa por cuenta del </a:t>
            </a:r>
            <a:r>
              <a:rPr lang="es-ES" dirty="0" smtClean="0">
                <a:solidFill>
                  <a:srgbClr val="FF0000"/>
                </a:solidFill>
              </a:rPr>
              <a:t>vendedor sin domicilio o residencia en Chile, </a:t>
            </a:r>
            <a:r>
              <a:rPr lang="es-ES" dirty="0">
                <a:solidFill>
                  <a:srgbClr val="FF0000"/>
                </a:solidFill>
              </a:rPr>
              <a:t>al momento que el precio sea pagado, remesado, abonado o puesto a disposición del enajenante. La tasa de retención será de un 10% sobre la ganancia de capital, o de un 1% sobre el total del precio de enajenación, en caso que no se cuente con información para determinar la ganancia.</a:t>
            </a:r>
          </a:p>
          <a:p>
            <a:pPr algn="just"/>
            <a:r>
              <a:rPr lang="es-ES" dirty="0">
                <a:solidFill>
                  <a:srgbClr val="FF0000"/>
                </a:solidFill>
              </a:rPr>
              <a:t>Este impuesto no afectará a los inversionistas institucionales, sean residentes o domiciliados en Chile o en el extranjero.</a:t>
            </a:r>
          </a:p>
          <a:p>
            <a:pPr algn="just"/>
            <a:r>
              <a:rPr lang="es-ES" dirty="0" smtClean="0">
                <a:solidFill>
                  <a:srgbClr val="FF0000"/>
                </a:solidFill>
              </a:rPr>
              <a:t>Se </a:t>
            </a:r>
            <a:r>
              <a:rPr lang="es-ES" dirty="0">
                <a:solidFill>
                  <a:srgbClr val="FF0000"/>
                </a:solidFill>
              </a:rPr>
              <a:t>aplicaría a contar de 6 meses desde el primer día del mes siguiente al de la publicación de la Ley.</a:t>
            </a: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362512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a:t>2</a:t>
            </a:r>
            <a:r>
              <a:rPr lang="es-ES" dirty="0" smtClean="0"/>
              <a:t>.- Disminución crédito por compra de activo fijo</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4247317"/>
          </a:xfrm>
          <a:prstGeom prst="rect">
            <a:avLst/>
          </a:prstGeom>
          <a:noFill/>
        </p:spPr>
        <p:txBody>
          <a:bodyPr wrap="square" rtlCol="0">
            <a:spAutoFit/>
          </a:bodyPr>
          <a:lstStyle/>
          <a:p>
            <a:r>
              <a:rPr lang="es-ES" u="sng" dirty="0" smtClean="0"/>
              <a:t>Antes de la reforma:</a:t>
            </a:r>
          </a:p>
          <a:p>
            <a:endParaRPr lang="es-ES" dirty="0" smtClean="0"/>
          </a:p>
          <a:p>
            <a:pPr algn="just"/>
            <a:r>
              <a:rPr lang="es-ES" dirty="0" smtClean="0"/>
              <a:t>Letra c) del artículo </a:t>
            </a:r>
            <a:r>
              <a:rPr lang="es-ES" dirty="0"/>
              <a:t>33 bis: “Los contribuyentes que en los 3 ejercicios anteriores a aquel en que adquieran, terminen de construir, o tomen en arrendamiento con opción de compra los bienes respectivos, según corresponda, y registren un </a:t>
            </a:r>
            <a:r>
              <a:rPr lang="es-ES" b="1" dirty="0"/>
              <a:t>promedio de ventas anuales superior a 100.000 unidades de fomento </a:t>
            </a:r>
            <a:r>
              <a:rPr lang="es-ES" dirty="0"/>
              <a:t>tendrán derecho al crédito establecido en este artículo, equivalente a </a:t>
            </a:r>
            <a:r>
              <a:rPr lang="es-ES" b="1" dirty="0"/>
              <a:t>un 4%</a:t>
            </a:r>
            <a:r>
              <a:rPr lang="es-ES" dirty="0"/>
              <a:t> del valor de los bienes físicos del activo inmovilizado, adquiridos nuevos, terminados de construir durante el ejercicio o que tomen en arrendamiento, según corresponda</a:t>
            </a:r>
            <a:r>
              <a:rPr lang="es-ES" dirty="0" smtClean="0"/>
              <a:t>.”</a:t>
            </a:r>
          </a:p>
          <a:p>
            <a:pPr algn="just"/>
            <a:endParaRPr lang="es-ES" dirty="0"/>
          </a:p>
          <a:p>
            <a:pPr algn="just"/>
            <a:r>
              <a:rPr lang="es-ES" dirty="0" smtClean="0"/>
              <a:t>El crédito no puede ser superior a 500 UTM.</a:t>
            </a:r>
            <a:endParaRPr lang="es-ES" dirty="0"/>
          </a:p>
          <a:p>
            <a:pPr algn="just"/>
            <a:endParaRPr lang="es-ES" u="sng" dirty="0" smtClean="0"/>
          </a:p>
          <a:p>
            <a:pPr algn="just"/>
            <a:r>
              <a:rPr lang="es-ES" u="sng" dirty="0" smtClean="0"/>
              <a:t>Después de la reforma:</a:t>
            </a:r>
          </a:p>
          <a:p>
            <a:pPr algn="just"/>
            <a:endParaRPr lang="es-ES" dirty="0"/>
          </a:p>
          <a:p>
            <a:pPr algn="just"/>
            <a:r>
              <a:rPr lang="es-ES" dirty="0" smtClean="0">
                <a:solidFill>
                  <a:srgbClr val="FF0000"/>
                </a:solidFill>
              </a:rPr>
              <a:t>Se deroga la letra c) (para grandes empresas) a contar del 01 de Enero 2023. </a:t>
            </a:r>
            <a:endParaRPr lang="es-ES" dirty="0">
              <a:solidFill>
                <a:srgbClr val="FF0000"/>
              </a:solidFill>
            </a:endParaRP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2495491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smtClean="0"/>
              <a:t>3.- Igualdad tratamiento tributario y financiero de leasing financiero</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4801314"/>
          </a:xfrm>
          <a:prstGeom prst="rect">
            <a:avLst/>
          </a:prstGeom>
          <a:noFill/>
        </p:spPr>
        <p:txBody>
          <a:bodyPr wrap="square" rtlCol="0">
            <a:spAutoFit/>
          </a:bodyPr>
          <a:lstStyle/>
          <a:p>
            <a:r>
              <a:rPr lang="es-ES" u="sng" dirty="0" smtClean="0"/>
              <a:t>Antes de la reforma:</a:t>
            </a:r>
          </a:p>
          <a:p>
            <a:pPr algn="just"/>
            <a:r>
              <a:rPr lang="es-ES" dirty="0" smtClean="0"/>
              <a:t>Diferencias entre el tratamiento financiero y tributario del leasing financiero.</a:t>
            </a:r>
          </a:p>
          <a:p>
            <a:pPr algn="just"/>
            <a:r>
              <a:rPr lang="es-ES" dirty="0" smtClean="0"/>
              <a:t>Financieramente, existe un activo; pero tributariamente, se trata como un arrendamiento. </a:t>
            </a:r>
          </a:p>
          <a:p>
            <a:pPr algn="just"/>
            <a:r>
              <a:rPr lang="es-ES" dirty="0" smtClean="0"/>
              <a:t>Ajustes en la RLI- CPT: No existe el activo ni pasivo, se agrega la depreciación y amortizaciones, de deshace el efecto de CM de existir. Se deduce como gasto “las cuotas pagadas”</a:t>
            </a:r>
          </a:p>
          <a:p>
            <a:pPr algn="just"/>
            <a:endParaRPr lang="es-ES" dirty="0" smtClean="0"/>
          </a:p>
          <a:p>
            <a:pPr algn="just"/>
            <a:r>
              <a:rPr lang="es-ES" u="sng" dirty="0" smtClean="0"/>
              <a:t>Después de la reforma:</a:t>
            </a:r>
          </a:p>
          <a:p>
            <a:pPr algn="just"/>
            <a:r>
              <a:rPr lang="es-ES" dirty="0" smtClean="0">
                <a:solidFill>
                  <a:srgbClr val="FF0000"/>
                </a:solidFill>
              </a:rPr>
              <a:t>Se </a:t>
            </a:r>
            <a:r>
              <a:rPr lang="es-ES" dirty="0">
                <a:solidFill>
                  <a:srgbClr val="FF0000"/>
                </a:solidFill>
              </a:rPr>
              <a:t>agrega el artículo 37 bis: </a:t>
            </a:r>
            <a:r>
              <a:rPr lang="es-ES" dirty="0" smtClean="0">
                <a:solidFill>
                  <a:srgbClr val="FF0000"/>
                </a:solidFill>
              </a:rPr>
              <a:t>“Las </a:t>
            </a:r>
            <a:r>
              <a:rPr lang="es-ES" dirty="0">
                <a:solidFill>
                  <a:srgbClr val="FF0000"/>
                </a:solidFill>
              </a:rPr>
              <a:t>normas de este Párrafo deberán aplicarse a los contratos de arrendamiento con opción de compra de bienes que impliquen una operación de financiamiento o leasing financieros, considerando la existencia de dicho financiamiento, según su tratamiento financiero contable establecido por el Servicio de Impuestos Internos, mediante resolución, de acuerdo a las normas internacionales de información financiera</a:t>
            </a:r>
            <a:r>
              <a:rPr lang="es-ES" dirty="0" smtClean="0">
                <a:solidFill>
                  <a:srgbClr val="FF0000"/>
                </a:solidFill>
              </a:rPr>
              <a:t>.“. Se equipara el tratamiento tributario al financiero reconociendo la realidad económica de la operación. (Ya no hay más ajustes). Esto aplica para contratos celebrados a contar del 1 </a:t>
            </a:r>
            <a:r>
              <a:rPr lang="es-ES" dirty="0">
                <a:solidFill>
                  <a:srgbClr val="FF0000"/>
                </a:solidFill>
              </a:rPr>
              <a:t>de enero de 2023.</a:t>
            </a: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3979308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a:t>4</a:t>
            </a:r>
            <a:r>
              <a:rPr lang="es-ES" dirty="0" smtClean="0"/>
              <a:t>.- Reducción transitoria y posterior eliminación crédito especial empresas constructoras</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4524315"/>
          </a:xfrm>
          <a:prstGeom prst="rect">
            <a:avLst/>
          </a:prstGeom>
          <a:noFill/>
        </p:spPr>
        <p:txBody>
          <a:bodyPr wrap="square" rtlCol="0">
            <a:spAutoFit/>
          </a:bodyPr>
          <a:lstStyle/>
          <a:p>
            <a:r>
              <a:rPr lang="es-ES" u="sng" dirty="0" smtClean="0"/>
              <a:t>Antes de la reforma:</a:t>
            </a:r>
          </a:p>
          <a:p>
            <a:r>
              <a:rPr lang="es-ES" dirty="0" smtClean="0"/>
              <a:t>Las </a:t>
            </a:r>
            <a:r>
              <a:rPr lang="es-ES" dirty="0"/>
              <a:t>empresas constructoras tienen derecho a deducir del monto de sus </a:t>
            </a:r>
            <a:r>
              <a:rPr lang="es-ES" dirty="0" smtClean="0"/>
              <a:t>PPM el </a:t>
            </a:r>
            <a:r>
              <a:rPr lang="es-ES" dirty="0"/>
              <a:t>65% del débito del IVA que deban determinar en la venta de bienes inmuebles para habitación. Se encuentran beneficiados los inmuebles cuyo valor no exceda de UF 2.000, con un tope de hasta UF 225 por vivienda. Mismo beneficio procede en las ventas exentas de IVA de inmuebles adquiridos por beneficiarios de subsidios habitacionales. En este caso el beneficio es equivalente a un 12,35% del valor de la venta.</a:t>
            </a:r>
            <a:endParaRPr lang="es-ES" dirty="0" smtClean="0"/>
          </a:p>
          <a:p>
            <a:r>
              <a:rPr lang="es-ES" u="sng" dirty="0" smtClean="0"/>
              <a:t>Después de la reforma:</a:t>
            </a:r>
          </a:p>
          <a:p>
            <a:endParaRPr lang="es-ES" dirty="0"/>
          </a:p>
          <a:p>
            <a:r>
              <a:rPr lang="es-ES" dirty="0" smtClean="0">
                <a:solidFill>
                  <a:srgbClr val="FF0000"/>
                </a:solidFill>
              </a:rPr>
              <a:t>Se deroga este crédito especial para los </a:t>
            </a:r>
            <a:r>
              <a:rPr lang="es-ES" dirty="0">
                <a:solidFill>
                  <a:srgbClr val="FF0000"/>
                </a:solidFill>
              </a:rPr>
              <a:t>contratos de construcción de inmuebles que se celebren y ventas que se realicen a contar del 1° de enero del año 2025, y reduce transitoriamente el monto que tendrán derecho a deducir de los pagos provisionales mensuales a un 32,5% del débito IVA y a un 6,175% del valor de la venta, respectivamente, aplicable a las ventas que se realicen y a los contratos de construcción de inmuebles que se celebren a contar del 1° de enero del año 2023.</a:t>
            </a: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1896602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188640"/>
            <a:ext cx="6059016" cy="864096"/>
          </a:xfrm>
        </p:spPr>
        <p:txBody>
          <a:bodyPr/>
          <a:lstStyle/>
          <a:p>
            <a:r>
              <a:rPr lang="es-ES" dirty="0" smtClean="0"/>
              <a:t>5.- Afectación con IVA a todos los servicios </a:t>
            </a:r>
            <a:endParaRPr lang="es-ES" dirty="0"/>
          </a:p>
        </p:txBody>
      </p:sp>
      <p:sp>
        <p:nvSpPr>
          <p:cNvPr id="3" name="2 Marcador de contenido"/>
          <p:cNvSpPr>
            <a:spLocks noGrp="1"/>
          </p:cNvSpPr>
          <p:nvPr>
            <p:ph idx="1"/>
          </p:nvPr>
        </p:nvSpPr>
        <p:spPr/>
        <p:txBody>
          <a:bodyPr>
            <a:normAutofit/>
          </a:bodyPr>
          <a:lstStyle/>
          <a:p>
            <a:pPr marL="0" indent="0">
              <a:buNone/>
            </a:pPr>
            <a:endParaRPr lang="es-ES" dirty="0"/>
          </a:p>
          <a:p>
            <a:pPr marL="0" indent="0">
              <a:buNone/>
            </a:pPr>
            <a:endParaRPr lang="es-ES" dirty="0"/>
          </a:p>
          <a:p>
            <a:pPr marL="0" indent="0">
              <a:buNone/>
            </a:pPr>
            <a:endParaRPr lang="es-ES" dirty="0"/>
          </a:p>
        </p:txBody>
      </p:sp>
      <p:sp>
        <p:nvSpPr>
          <p:cNvPr id="5" name="Content Placeholder 2"/>
          <p:cNvSpPr txBox="1">
            <a:spLocks/>
          </p:cNvSpPr>
          <p:nvPr/>
        </p:nvSpPr>
        <p:spPr>
          <a:xfrm>
            <a:off x="457200" y="1230941"/>
            <a:ext cx="8229600" cy="4929411"/>
          </a:xfrm>
          <a:prstGeom prst="rect">
            <a:avLst/>
          </a:prstGeom>
          <a:ln>
            <a:solidFill>
              <a:schemeClr val="tx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buNone/>
            </a:pPr>
            <a:endParaRPr lang="es-CL" dirty="0"/>
          </a:p>
          <a:p>
            <a:pPr marL="514350" lvl="0" indent="-514350">
              <a:buNone/>
            </a:pPr>
            <a:endParaRPr lang="es-CL" dirty="0"/>
          </a:p>
          <a:p>
            <a:pPr marL="514350" lvl="0" indent="-514350">
              <a:buNone/>
            </a:pPr>
            <a:r>
              <a:rPr lang="es-CL" dirty="0"/>
              <a:t>	</a:t>
            </a:r>
          </a:p>
          <a:p>
            <a:pPr marL="0" lvl="1" indent="0">
              <a:buNone/>
            </a:pPr>
            <a:endParaRPr lang="en-GB" dirty="0"/>
          </a:p>
        </p:txBody>
      </p:sp>
      <p:sp>
        <p:nvSpPr>
          <p:cNvPr id="13" name="12 CuadroTexto"/>
          <p:cNvSpPr txBox="1"/>
          <p:nvPr/>
        </p:nvSpPr>
        <p:spPr>
          <a:xfrm>
            <a:off x="611560" y="1340768"/>
            <a:ext cx="7920880" cy="5632311"/>
          </a:xfrm>
          <a:prstGeom prst="rect">
            <a:avLst/>
          </a:prstGeom>
          <a:noFill/>
        </p:spPr>
        <p:txBody>
          <a:bodyPr wrap="square" rtlCol="0">
            <a:spAutoFit/>
          </a:bodyPr>
          <a:lstStyle/>
          <a:p>
            <a:pPr algn="just"/>
            <a:r>
              <a:rPr lang="es-ES" u="sng" dirty="0" smtClean="0"/>
              <a:t>Antes de la reforma:</a:t>
            </a:r>
            <a:endParaRPr lang="es-ES" dirty="0"/>
          </a:p>
          <a:p>
            <a:pPr algn="just"/>
            <a:r>
              <a:rPr lang="es-ES" dirty="0" smtClean="0"/>
              <a:t>Se gravan con IVA los servicios siempre que provengan de las actividades contenidas en el  artículo </a:t>
            </a:r>
            <a:r>
              <a:rPr lang="es-ES" dirty="0"/>
              <a:t>20 N°3 y 4 de la LIR </a:t>
            </a:r>
            <a:r>
              <a:rPr lang="es-ES" dirty="0" smtClean="0"/>
              <a:t>(comercio</a:t>
            </a:r>
            <a:r>
              <a:rPr lang="es-ES" dirty="0"/>
              <a:t>, industria, actividades </a:t>
            </a:r>
            <a:r>
              <a:rPr lang="es-ES" dirty="0" smtClean="0"/>
              <a:t>extractivas, compañías aéreas, bancos, seguros, entre varios otros). </a:t>
            </a:r>
          </a:p>
          <a:p>
            <a:pPr algn="just"/>
            <a:r>
              <a:rPr lang="es-ES" dirty="0" smtClean="0"/>
              <a:t>Los </a:t>
            </a:r>
            <a:r>
              <a:rPr lang="es-ES" dirty="0"/>
              <a:t>servicios profesionales, asesorías técnicas y consultorías no se encuentran gravados con IVA, por no estar comprendidas dentro de los numerales antes </a:t>
            </a:r>
            <a:r>
              <a:rPr lang="es-ES" dirty="0" smtClean="0"/>
              <a:t>indicados</a:t>
            </a:r>
            <a:r>
              <a:rPr lang="es-ES" dirty="0"/>
              <a:t> </a:t>
            </a:r>
            <a:r>
              <a:rPr lang="es-ES" dirty="0" smtClean="0"/>
              <a:t>(se consideraban contenidas en el 20 Nº 5).</a:t>
            </a:r>
          </a:p>
          <a:p>
            <a:pPr algn="just"/>
            <a:endParaRPr lang="es-ES" u="sng" dirty="0"/>
          </a:p>
          <a:p>
            <a:pPr algn="just"/>
            <a:r>
              <a:rPr lang="es-ES" u="sng" dirty="0" smtClean="0"/>
              <a:t>Después de la reforma:</a:t>
            </a:r>
          </a:p>
          <a:p>
            <a:pPr algn="just"/>
            <a:r>
              <a:rPr lang="es-ES" dirty="0" smtClean="0">
                <a:solidFill>
                  <a:srgbClr val="FF0000"/>
                </a:solidFill>
              </a:rPr>
              <a:t>“</a:t>
            </a:r>
            <a:r>
              <a:rPr lang="es-ES" dirty="0" err="1" smtClean="0">
                <a:solidFill>
                  <a:srgbClr val="FF0000"/>
                </a:solidFill>
              </a:rPr>
              <a:t>Elimínase</a:t>
            </a:r>
            <a:r>
              <a:rPr lang="es-ES" dirty="0" smtClean="0">
                <a:solidFill>
                  <a:srgbClr val="FF0000"/>
                </a:solidFill>
              </a:rPr>
              <a:t> </a:t>
            </a:r>
            <a:r>
              <a:rPr lang="es-ES" dirty="0">
                <a:solidFill>
                  <a:srgbClr val="FF0000"/>
                </a:solidFill>
              </a:rPr>
              <a:t>en el párrafo primero del número 2°) del artículo 2°, lo siguiente: ", siempre que provenga del ejercicio de las actividades comprendidas en los </a:t>
            </a:r>
            <a:r>
              <a:rPr lang="es-ES" dirty="0" err="1">
                <a:solidFill>
                  <a:srgbClr val="FF0000"/>
                </a:solidFill>
              </a:rPr>
              <a:t>N°s</a:t>
            </a:r>
            <a:r>
              <a:rPr lang="es-ES" dirty="0">
                <a:solidFill>
                  <a:srgbClr val="FF0000"/>
                </a:solidFill>
              </a:rPr>
              <a:t>. 3 y 4, del artículo 20, de la Ley sobre Impuesto a la </a:t>
            </a:r>
            <a:r>
              <a:rPr lang="es-ES" dirty="0" smtClean="0">
                <a:solidFill>
                  <a:srgbClr val="FF0000"/>
                </a:solidFill>
              </a:rPr>
              <a:t>Renta“. Ya no se hace referencia al artículo 20 de la LIR, entonces todo será gravado con IVA, salvo que estén exentos por los artículos 12 y 13. Se gravarán con IVA los servicios prestados a contar del 1</a:t>
            </a:r>
            <a:r>
              <a:rPr lang="es-ES" dirty="0">
                <a:solidFill>
                  <a:srgbClr val="FF0000"/>
                </a:solidFill>
              </a:rPr>
              <a:t>° de enero del año 2023.</a:t>
            </a:r>
          </a:p>
          <a:p>
            <a:pPr algn="just"/>
            <a:r>
              <a:rPr lang="es-ES" dirty="0" smtClean="0">
                <a:solidFill>
                  <a:srgbClr val="FF0000"/>
                </a:solidFill>
              </a:rPr>
              <a:t>Los servicios prestados por personas naturales de forma independiente o por medio de un contrato de trabajo, seguirán exentos de IVA. </a:t>
            </a:r>
          </a:p>
          <a:p>
            <a:endParaRPr lang="es-ES" dirty="0">
              <a:solidFill>
                <a:srgbClr val="FF0000"/>
              </a:solidFill>
            </a:endParaRPr>
          </a:p>
          <a:p>
            <a:endParaRPr lang="es-ES" dirty="0" smtClean="0">
              <a:solidFill>
                <a:srgbClr val="FF0000"/>
              </a:solidFill>
            </a:endParaRPr>
          </a:p>
          <a:p>
            <a:endParaRPr lang="es-ES" dirty="0">
              <a:solidFill>
                <a:srgbClr val="FF0000"/>
              </a:solidFill>
            </a:endParaRPr>
          </a:p>
        </p:txBody>
      </p:sp>
      <p:sp>
        <p:nvSpPr>
          <p:cNvPr id="6" name="5 Marcador de pie de página"/>
          <p:cNvSpPr>
            <a:spLocks noGrp="1"/>
          </p:cNvSpPr>
          <p:nvPr>
            <p:ph type="ftr" sz="quarter" idx="11"/>
          </p:nvPr>
        </p:nvSpPr>
        <p:spPr/>
        <p:txBody>
          <a:bodyPr/>
          <a:lstStyle/>
          <a:p>
            <a:r>
              <a:rPr lang="es-ES" smtClean="0"/>
              <a:t>21 de Abril 2022</a:t>
            </a:r>
            <a:endParaRPr lang="es-ES"/>
          </a:p>
        </p:txBody>
      </p:sp>
    </p:spTree>
    <p:extLst>
      <p:ext uri="{BB962C8B-B14F-4D97-AF65-F5344CB8AC3E}">
        <p14:creationId xmlns:p14="http://schemas.microsoft.com/office/powerpoint/2010/main" val="11227504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24622</TotalTime>
  <Words>2460</Words>
  <Application>Microsoft Office PowerPoint</Application>
  <PresentationFormat>Presentación en pantalla (4:3)</PresentationFormat>
  <Paragraphs>212</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Optima</vt:lpstr>
      <vt:lpstr>Tema de Office</vt:lpstr>
      <vt:lpstr>Presentación de PowerPoint</vt:lpstr>
      <vt:lpstr>Presentación de PowerPoint</vt:lpstr>
      <vt:lpstr>Medidas Ley Nº 21.420</vt:lpstr>
      <vt:lpstr>Tasa de impuesto único para las ganancias de capital del artículo 107</vt:lpstr>
      <vt:lpstr>Tasa de impuesto único para las ganancias de capital del artículo 107</vt:lpstr>
      <vt:lpstr>2.- Disminución crédito por compra de activo fijo</vt:lpstr>
      <vt:lpstr>3.- Igualdad tratamiento tributario y financiero de leasing financiero</vt:lpstr>
      <vt:lpstr>4.- Reducción transitoria y posterior eliminación crédito especial empresas constructoras</vt:lpstr>
      <vt:lpstr>5.- Afectación con IVA a todos los servicios </vt:lpstr>
      <vt:lpstr>5.- Afectación con IVA a todos los servicios </vt:lpstr>
      <vt:lpstr>5.- Afectación con IVA a todos los servicios </vt:lpstr>
      <vt:lpstr>6.- Eliminación beneficio tributario tercera vivienda DFL Nº 2</vt:lpstr>
      <vt:lpstr>7.- Impuesto a la herencia para los seguros de vida</vt:lpstr>
      <vt:lpstr>8.- Patentes mineras</vt:lpstr>
      <vt:lpstr>8.- Patentes mineras</vt:lpstr>
      <vt:lpstr>9.- Impuesto territorial</vt:lpstr>
      <vt:lpstr>10.- Sobretasa a bienes de lujo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Andres venegas</dc:creator>
  <cp:lastModifiedBy>DCS</cp:lastModifiedBy>
  <cp:revision>1159</cp:revision>
  <cp:lastPrinted>2019-06-14T20:25:10Z</cp:lastPrinted>
  <dcterms:created xsi:type="dcterms:W3CDTF">2014-05-07T16:48:38Z</dcterms:created>
  <dcterms:modified xsi:type="dcterms:W3CDTF">2022-04-21T20:40:50Z</dcterms:modified>
</cp:coreProperties>
</file>