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270" r:id="rId4"/>
    <p:sldId id="292" r:id="rId5"/>
    <p:sldId id="372" r:id="rId6"/>
    <p:sldId id="276" r:id="rId7"/>
    <p:sldId id="381" r:id="rId8"/>
    <p:sldId id="375" r:id="rId9"/>
    <p:sldId id="382" r:id="rId10"/>
    <p:sldId id="383" r:id="rId11"/>
    <p:sldId id="384" r:id="rId12"/>
    <p:sldId id="385" r:id="rId13"/>
    <p:sldId id="387" r:id="rId14"/>
    <p:sldId id="395" r:id="rId15"/>
    <p:sldId id="396" r:id="rId16"/>
    <p:sldId id="391" r:id="rId17"/>
    <p:sldId id="388" r:id="rId18"/>
    <p:sldId id="390" r:id="rId19"/>
    <p:sldId id="389" r:id="rId20"/>
    <p:sldId id="398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ctor Villalon" initials="VV" lastIdx="1" clrIdx="0">
    <p:extLst>
      <p:ext uri="{19B8F6BF-5375-455C-9EA6-DF929625EA0E}">
        <p15:presenceInfo xmlns:p15="http://schemas.microsoft.com/office/powerpoint/2012/main" userId="bb0dd69f9194ffe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0" autoAdjust="0"/>
    <p:restoredTop sz="94660"/>
  </p:normalViewPr>
  <p:slideViewPr>
    <p:cSldViewPr>
      <p:cViewPr varScale="1">
        <p:scale>
          <a:sx n="111" d="100"/>
          <a:sy n="111" d="100"/>
        </p:scale>
        <p:origin x="15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093296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D7BD49-25A3-43CD-B033-A4968538A699}" type="datetimeFigureOut">
              <a:rPr lang="es-ES" smtClean="0"/>
              <a:pPr/>
              <a:t>22/04/2022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093296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093296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9F0DEC-8D85-44CC-9243-635F3FA46B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BD49-25A3-43CD-B033-A4968538A699}" type="datetimeFigureOut">
              <a:rPr lang="es-ES" smtClean="0"/>
              <a:pPr/>
              <a:t>22/04/2022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0DEC-8D85-44CC-9243-635F3FA46B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BD49-25A3-43CD-B033-A4968538A699}" type="datetimeFigureOut">
              <a:rPr lang="es-ES" smtClean="0"/>
              <a:pPr/>
              <a:t>22/04/2022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0DEC-8D85-44CC-9243-635F3FA46B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BD49-25A3-43CD-B033-A4968538A699}" type="datetimeFigureOut">
              <a:rPr lang="es-ES" smtClean="0"/>
              <a:pPr/>
              <a:t>22/04/2022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0DEC-8D85-44CC-9243-635F3FA46B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BD49-25A3-43CD-B033-A4968538A699}" type="datetimeFigureOut">
              <a:rPr lang="es-ES" smtClean="0"/>
              <a:pPr/>
              <a:t>22/04/2022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0DEC-8D85-44CC-9243-635F3FA46B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BD49-25A3-43CD-B033-A4968538A699}" type="datetimeFigureOut">
              <a:rPr lang="es-ES" smtClean="0"/>
              <a:pPr/>
              <a:t>22/04/2022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0DEC-8D85-44CC-9243-635F3FA46B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BD49-25A3-43CD-B033-A4968538A699}" type="datetimeFigureOut">
              <a:rPr lang="es-ES" smtClean="0"/>
              <a:pPr/>
              <a:t>22/04/2022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0DEC-8D85-44CC-9243-635F3FA46B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BD49-25A3-43CD-B033-A4968538A699}" type="datetimeFigureOut">
              <a:rPr lang="es-ES" smtClean="0"/>
              <a:pPr/>
              <a:t>22/04/2022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0DEC-8D85-44CC-9243-635F3FA46B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BD49-25A3-43CD-B033-A4968538A699}" type="datetimeFigureOut">
              <a:rPr lang="es-ES" smtClean="0"/>
              <a:pPr/>
              <a:t>22/04/2022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0DEC-8D85-44CC-9243-635F3FA46B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BD49-25A3-43CD-B033-A4968538A699}" type="datetimeFigureOut">
              <a:rPr lang="es-ES" smtClean="0"/>
              <a:pPr/>
              <a:t>22/04/2022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0DEC-8D85-44CC-9243-635F3FA46B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BD49-25A3-43CD-B033-A4968538A699}" type="datetimeFigureOut">
              <a:rPr lang="es-ES" smtClean="0"/>
              <a:pPr/>
              <a:t>22/04/2022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F0DEC-8D85-44CC-9243-635F3FA46B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617440" y="116632"/>
            <a:ext cx="605901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2322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7BD49-25A3-43CD-B033-A4968538A699}" type="datetimeFigureOut">
              <a:rPr lang="es-ES" smtClean="0"/>
              <a:pPr/>
              <a:t>22/04/2022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2322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F0DEC-8D85-44CC-9243-635F3FA46B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000" b="1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Repaso</a:t>
            </a:r>
            <a:br>
              <a:rPr lang="es-ES"/>
            </a:br>
            <a:br>
              <a:rPr lang="es-ES"/>
            </a:br>
            <a:r>
              <a:rPr lang="es-ES"/>
              <a:t>Renta </a:t>
            </a:r>
            <a:r>
              <a:rPr lang="es-ES" dirty="0"/>
              <a:t>Personal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Profesor: Víctor Villalón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Marcador de contenido 2">
            <a:extLst>
              <a:ext uri="{FF2B5EF4-FFF2-40B4-BE49-F238E27FC236}">
                <a16:creationId xmlns:a16="http://schemas.microsoft.com/office/drawing/2014/main" id="{5962B460-66DD-4ADE-8FBE-FA4D06D6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29411"/>
          </a:xfrm>
        </p:spPr>
        <p:txBody>
          <a:bodyPr>
            <a:normAutofit fontScale="77500" lnSpcReduction="20000"/>
          </a:bodyPr>
          <a:lstStyle/>
          <a:p>
            <a:r>
              <a:rPr lang="es-CL" dirty="0"/>
              <a:t>Ganancias Bienes situados en Chile, obtenidas por contribuyentes de IF: Art. 17 N°8 LIR</a:t>
            </a:r>
          </a:p>
          <a:p>
            <a:pPr lvl="1"/>
            <a:r>
              <a:rPr lang="es-CL" dirty="0"/>
              <a:t>Letra a): Acciones y derechos sociales</a:t>
            </a:r>
          </a:p>
          <a:p>
            <a:pPr lvl="1"/>
            <a:r>
              <a:rPr lang="es-CL" dirty="0"/>
              <a:t>Letra b): BBRR situados en Chile</a:t>
            </a:r>
          </a:p>
          <a:p>
            <a:pPr lvl="1"/>
            <a:r>
              <a:rPr lang="es-CL" dirty="0"/>
              <a:t>Ingreso bruto (-) Costo Tributario Actualizado</a:t>
            </a:r>
          </a:p>
          <a:p>
            <a:pPr lvl="1"/>
            <a:r>
              <a:rPr lang="es-CL" dirty="0"/>
              <a:t>Mayor valor reajustado al cierre del ejercicio</a:t>
            </a:r>
          </a:p>
          <a:p>
            <a:pPr lvl="1"/>
            <a:r>
              <a:rPr lang="es-CL" dirty="0"/>
              <a:t>Regla general: base percibida</a:t>
            </a:r>
          </a:p>
          <a:p>
            <a:pPr lvl="1"/>
            <a:r>
              <a:rPr lang="es-CL" dirty="0"/>
              <a:t>Posibilidad de compensar resultados + y (-)</a:t>
            </a:r>
          </a:p>
          <a:p>
            <a:pPr lvl="1"/>
            <a:r>
              <a:rPr lang="es-CL" dirty="0"/>
              <a:t>Procede exención global de 10 UTA, casos explícitos </a:t>
            </a:r>
          </a:p>
          <a:p>
            <a:pPr lvl="1"/>
            <a:r>
              <a:rPr lang="es-CL" dirty="0"/>
              <a:t>Regla especial: Reliquidación hasta 10 años</a:t>
            </a:r>
          </a:p>
          <a:p>
            <a:pPr lvl="1"/>
            <a:r>
              <a:rPr lang="es-CL" dirty="0"/>
              <a:t>Regla especial BBRR: Impuesto especial sustitutivo de 10%</a:t>
            </a:r>
          </a:p>
          <a:p>
            <a:pPr lvl="1"/>
            <a:r>
              <a:rPr lang="es-CL" dirty="0"/>
              <a:t>No aplica lo anterior: Partes relacionadas (base devengada)</a:t>
            </a:r>
          </a:p>
          <a:p>
            <a:endParaRPr lang="es-CL" dirty="0"/>
          </a:p>
          <a:p>
            <a:r>
              <a:rPr lang="es-CL" dirty="0"/>
              <a:t>Ganancias Bienes situados en el extranjero: Art. 41 B LIR</a:t>
            </a:r>
          </a:p>
          <a:p>
            <a:endParaRPr lang="es-CL" dirty="0"/>
          </a:p>
        </p:txBody>
      </p:sp>
      <p:sp>
        <p:nvSpPr>
          <p:cNvPr id="5" name="Rectángulo: esquinas redondeadas 123">
            <a:extLst>
              <a:ext uri="{FF2B5EF4-FFF2-40B4-BE49-F238E27FC236}">
                <a16:creationId xmlns:a16="http://schemas.microsoft.com/office/drawing/2014/main" id="{E29C3DC9-104A-4876-AC64-68492B859B88}"/>
              </a:ext>
            </a:extLst>
          </p:cNvPr>
          <p:cNvSpPr/>
          <p:nvPr/>
        </p:nvSpPr>
        <p:spPr>
          <a:xfrm>
            <a:off x="5436096" y="188640"/>
            <a:ext cx="1150651" cy="825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/>
              <a:t>Ganancias, rentas de capital mobiliario</a:t>
            </a:r>
          </a:p>
        </p:txBody>
      </p:sp>
    </p:spTree>
    <p:extLst>
      <p:ext uri="{BB962C8B-B14F-4D97-AF65-F5344CB8AC3E}">
        <p14:creationId xmlns:p14="http://schemas.microsoft.com/office/powerpoint/2010/main" val="28681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4BAF3F-379E-4193-A309-21FE8F5F8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Ejemplos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66E980B-7D80-41B9-BE03-4D2F7E6FD722}"/>
              </a:ext>
            </a:extLst>
          </p:cNvPr>
          <p:cNvSpPr txBox="1">
            <a:spLocks noChangeArrowheads="1"/>
          </p:cNvSpPr>
          <p:nvPr/>
        </p:nvSpPr>
        <p:spPr>
          <a:xfrm>
            <a:off x="94850" y="1498644"/>
            <a:ext cx="4904536" cy="4534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CL" altLang="en-US" sz="1600" dirty="0">
              <a:latin typeface="Arial" panose="020B060402020202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s-CL" altLang="en-US" sz="1600" dirty="0">
                <a:latin typeface="Arial" panose="020B0604020202020204" pitchFamily="34" charset="0"/>
              </a:rPr>
              <a:t>Mr. </a:t>
            </a:r>
            <a:r>
              <a:rPr lang="es-CL" altLang="en-US" sz="1600" dirty="0" err="1">
                <a:latin typeface="Arial" panose="020B0604020202020204" pitchFamily="34" charset="0"/>
              </a:rPr>
              <a:t>Warlock</a:t>
            </a:r>
            <a:r>
              <a:rPr lang="es-CL" altLang="en-US" sz="1600" dirty="0">
                <a:latin typeface="Arial" panose="020B0604020202020204" pitchFamily="34" charset="0"/>
              </a:rPr>
              <a:t>, domiciliado en Chile desde hace 2 años, este año vendió su departamento en Canadá y obtuvo una ganancia de US$500.000.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CL" altLang="en-US" sz="1600" dirty="0">
                <a:latin typeface="Arial" panose="020B0604020202020204" pitchFamily="34" charset="0"/>
              </a:rPr>
              <a:t>El señor Peñaranda, domiciliado en Chile, vendió un departamento situado en Chile en la suma de 20.000 UF. El costo de adquisición era 10.000 UF.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CL" altLang="en-US" sz="1600" dirty="0">
                <a:latin typeface="Arial" panose="020B0604020202020204" pitchFamily="34" charset="0"/>
              </a:rPr>
              <a:t>Mr. </a:t>
            </a:r>
            <a:r>
              <a:rPr lang="es-CL" altLang="en-US" sz="1600" dirty="0" err="1">
                <a:latin typeface="Arial" panose="020B0604020202020204" pitchFamily="34" charset="0"/>
              </a:rPr>
              <a:t>Rufini</a:t>
            </a:r>
            <a:r>
              <a:rPr lang="es-CL" altLang="en-US" sz="1600" dirty="0">
                <a:latin typeface="Arial" panose="020B0604020202020204" pitchFamily="34" charset="0"/>
              </a:rPr>
              <a:t>, domiciliado en Italia, vendió acciones de la empresa chilena </a:t>
            </a:r>
            <a:r>
              <a:rPr lang="es-CL" altLang="en-US" sz="1600" dirty="0" err="1">
                <a:latin typeface="Arial" panose="020B0604020202020204" pitchFamily="34" charset="0"/>
              </a:rPr>
              <a:t>Rufini</a:t>
            </a:r>
            <a:r>
              <a:rPr lang="es-CL" altLang="en-US" sz="1600" dirty="0">
                <a:latin typeface="Arial" panose="020B0604020202020204" pitchFamily="34" charset="0"/>
              </a:rPr>
              <a:t> SPA, obteniendo una ganancia de $300 millones.  El comprador fue una empresa relacionada.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CL" altLang="en-US" sz="1600" dirty="0">
                <a:latin typeface="Arial" panose="020B0604020202020204" pitchFamily="34" charset="0"/>
              </a:rPr>
              <a:t>Lucho </a:t>
            </a:r>
            <a:r>
              <a:rPr lang="es-CL" altLang="en-US" sz="1600" dirty="0" err="1">
                <a:latin typeface="Arial" panose="020B0604020202020204" pitchFamily="34" charset="0"/>
              </a:rPr>
              <a:t>Tangiro</a:t>
            </a:r>
            <a:r>
              <a:rPr lang="es-CL" altLang="en-US" sz="1600" dirty="0">
                <a:latin typeface="Arial" panose="020B0604020202020204" pitchFamily="34" charset="0"/>
              </a:rPr>
              <a:t>. Domiciliado en Chile, vendió acciones de empresa sueca, en $50 millones al TC de cierre del año. Obtuvo una ganancia de $8 millones.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CL" altLang="en-US" sz="1600" dirty="0">
                <a:latin typeface="Arial" panose="020B0604020202020204" pitchFamily="34" charset="0"/>
              </a:rPr>
              <a:t>Luisa Araneda </a:t>
            </a:r>
            <a:r>
              <a:rPr lang="es-CL" altLang="en-US" sz="1600" dirty="0" err="1">
                <a:latin typeface="Arial" panose="020B0604020202020204" pitchFamily="34" charset="0"/>
              </a:rPr>
              <a:t>Mccollins</a:t>
            </a:r>
            <a:r>
              <a:rPr lang="es-CL" altLang="en-US" sz="1600" dirty="0">
                <a:latin typeface="Arial" panose="020B0604020202020204" pitchFamily="34" charset="0"/>
              </a:rPr>
              <a:t>, vendió unas pertenencias mineras que había recibido mediante Herencia.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s-CL" altLang="en-US" sz="1600" dirty="0">
              <a:latin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s-CL" altLang="en-US" sz="1600" dirty="0">
              <a:latin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s-CL" altLang="en-US" sz="1600" dirty="0">
              <a:latin typeface="Arial" panose="020B0604020202020204" pitchFamily="34" charset="0"/>
            </a:endParaRPr>
          </a:p>
        </p:txBody>
      </p:sp>
      <p:sp>
        <p:nvSpPr>
          <p:cNvPr id="4" name="11 Rectángulo redondeado">
            <a:extLst>
              <a:ext uri="{FF2B5EF4-FFF2-40B4-BE49-F238E27FC236}">
                <a16:creationId xmlns:a16="http://schemas.microsoft.com/office/drawing/2014/main" id="{C1F0B729-4668-4AE7-B60C-6906EACDB5B9}"/>
              </a:ext>
            </a:extLst>
          </p:cNvPr>
          <p:cNvSpPr/>
          <p:nvPr/>
        </p:nvSpPr>
        <p:spPr>
          <a:xfrm>
            <a:off x="7020272" y="836712"/>
            <a:ext cx="1001317" cy="6619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Exención 10 UTA</a:t>
            </a:r>
          </a:p>
        </p:txBody>
      </p:sp>
      <p:sp>
        <p:nvSpPr>
          <p:cNvPr id="5" name="3 Rectángulo redondeado">
            <a:extLst>
              <a:ext uri="{FF2B5EF4-FFF2-40B4-BE49-F238E27FC236}">
                <a16:creationId xmlns:a16="http://schemas.microsoft.com/office/drawing/2014/main" id="{7CB0A78B-8C3D-4627-9479-E6A7342B0E77}"/>
              </a:ext>
            </a:extLst>
          </p:cNvPr>
          <p:cNvSpPr/>
          <p:nvPr/>
        </p:nvSpPr>
        <p:spPr>
          <a:xfrm>
            <a:off x="4935201" y="858854"/>
            <a:ext cx="926148" cy="6619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Base percibida ?</a:t>
            </a:r>
          </a:p>
        </p:txBody>
      </p:sp>
      <p:sp>
        <p:nvSpPr>
          <p:cNvPr id="6" name="4 Rectángulo redondeado">
            <a:extLst>
              <a:ext uri="{FF2B5EF4-FFF2-40B4-BE49-F238E27FC236}">
                <a16:creationId xmlns:a16="http://schemas.microsoft.com/office/drawing/2014/main" id="{4790BD0C-597C-4A77-91FC-844C41D60C90}"/>
              </a:ext>
            </a:extLst>
          </p:cNvPr>
          <p:cNvSpPr/>
          <p:nvPr/>
        </p:nvSpPr>
        <p:spPr>
          <a:xfrm>
            <a:off x="5940152" y="836712"/>
            <a:ext cx="1001317" cy="6619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Reliquidación?</a:t>
            </a:r>
          </a:p>
        </p:txBody>
      </p:sp>
      <p:sp>
        <p:nvSpPr>
          <p:cNvPr id="7" name="98 Rectángulo redondeado">
            <a:extLst>
              <a:ext uri="{FF2B5EF4-FFF2-40B4-BE49-F238E27FC236}">
                <a16:creationId xmlns:a16="http://schemas.microsoft.com/office/drawing/2014/main" id="{A721266C-D6CD-435B-B43D-CFCA2AEC1D5F}"/>
              </a:ext>
            </a:extLst>
          </p:cNvPr>
          <p:cNvSpPr/>
          <p:nvPr/>
        </p:nvSpPr>
        <p:spPr>
          <a:xfrm>
            <a:off x="8065937" y="812407"/>
            <a:ext cx="988997" cy="68706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Declaración anual (f22)?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A379117-5D24-4139-9F3E-6251AA29319F}"/>
              </a:ext>
            </a:extLst>
          </p:cNvPr>
          <p:cNvCxnSpPr/>
          <p:nvPr/>
        </p:nvCxnSpPr>
        <p:spPr>
          <a:xfrm>
            <a:off x="683568" y="256490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3678658-974D-4341-A11E-17BBB0902344}"/>
              </a:ext>
            </a:extLst>
          </p:cNvPr>
          <p:cNvCxnSpPr/>
          <p:nvPr/>
        </p:nvCxnSpPr>
        <p:spPr>
          <a:xfrm>
            <a:off x="650035" y="357301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4BE643E-683E-4083-B07D-802A340CB52A}"/>
              </a:ext>
            </a:extLst>
          </p:cNvPr>
          <p:cNvCxnSpPr/>
          <p:nvPr/>
        </p:nvCxnSpPr>
        <p:spPr>
          <a:xfrm>
            <a:off x="683568" y="465313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106401-3068-47EB-9A8C-38A09CA3C639}"/>
              </a:ext>
            </a:extLst>
          </p:cNvPr>
          <p:cNvCxnSpPr/>
          <p:nvPr/>
        </p:nvCxnSpPr>
        <p:spPr>
          <a:xfrm>
            <a:off x="683568" y="5589240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293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Marcador de contenido 2">
            <a:extLst>
              <a:ext uri="{FF2B5EF4-FFF2-40B4-BE49-F238E27FC236}">
                <a16:creationId xmlns:a16="http://schemas.microsoft.com/office/drawing/2014/main" id="{5962B460-66DD-4ADE-8FBE-FA4D06D6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616624"/>
          </a:xfrm>
        </p:spPr>
        <p:txBody>
          <a:bodyPr>
            <a:normAutofit fontScale="77500" lnSpcReduction="20000"/>
          </a:bodyPr>
          <a:lstStyle/>
          <a:p>
            <a:r>
              <a:rPr lang="es-CL" dirty="0"/>
              <a:t>IUSC mensual</a:t>
            </a:r>
          </a:p>
          <a:p>
            <a:pPr lvl="1"/>
            <a:r>
              <a:rPr lang="es-CL" dirty="0"/>
              <a:t>Total haberes</a:t>
            </a:r>
          </a:p>
          <a:p>
            <a:pPr lvl="1"/>
            <a:r>
              <a:rPr lang="es-CL" dirty="0"/>
              <a:t>Haberes imponibles</a:t>
            </a:r>
          </a:p>
          <a:p>
            <a:pPr lvl="1"/>
            <a:r>
              <a:rPr lang="es-CL" dirty="0"/>
              <a:t>Haberes No imponibles</a:t>
            </a:r>
          </a:p>
          <a:p>
            <a:pPr lvl="1"/>
            <a:r>
              <a:rPr lang="es-CL" dirty="0"/>
              <a:t>Descuentos previsionales, de salud, de cesantía </a:t>
            </a:r>
          </a:p>
          <a:p>
            <a:pPr lvl="1"/>
            <a:r>
              <a:rPr lang="es-CL" dirty="0"/>
              <a:t>Remuneración máxima imponible</a:t>
            </a:r>
          </a:p>
          <a:p>
            <a:pPr lvl="1"/>
            <a:r>
              <a:rPr lang="es-CL" dirty="0"/>
              <a:t>Base imponible art. 43 N°1 LIR</a:t>
            </a:r>
          </a:p>
          <a:p>
            <a:pPr lvl="1"/>
            <a:r>
              <a:rPr lang="es-CL" dirty="0"/>
              <a:t>APV art. 42 bis N°1, mediante descuento: Tope mensual 50 UF</a:t>
            </a:r>
          </a:p>
          <a:p>
            <a:pPr lvl="1"/>
            <a:endParaRPr lang="es-CL" dirty="0"/>
          </a:p>
          <a:p>
            <a:r>
              <a:rPr lang="es-CL" dirty="0"/>
              <a:t>IUSC Anual</a:t>
            </a:r>
          </a:p>
          <a:p>
            <a:pPr lvl="1"/>
            <a:r>
              <a:rPr lang="es-CL" dirty="0"/>
              <a:t>Casos de reliquidación (2 o + empleadores, crédito 41 A LIR)</a:t>
            </a:r>
          </a:p>
          <a:p>
            <a:pPr lvl="1"/>
            <a:r>
              <a:rPr lang="es-CL" dirty="0"/>
              <a:t>Casos en que se requiere invocar un beneficio tributario. Ejemplos: </a:t>
            </a:r>
          </a:p>
          <a:p>
            <a:pPr lvl="2"/>
            <a:r>
              <a:rPr lang="es-CL" dirty="0"/>
              <a:t>APV art. 42 bis N°2 mediante pago directo: Tope anual 600 UF (-) APV vía descuento</a:t>
            </a:r>
          </a:p>
          <a:p>
            <a:pPr lvl="2"/>
            <a:r>
              <a:rPr lang="es-CL" dirty="0"/>
              <a:t>Crédito por gastos de Educación, Art. 55 ter LIR, 4.4 UF p/ hijo(a), ingresos padres hasta 792 UF anuales.</a:t>
            </a:r>
          </a:p>
        </p:txBody>
      </p:sp>
      <p:sp>
        <p:nvSpPr>
          <p:cNvPr id="4" name="Rectángulo: esquinas redondeadas 44">
            <a:extLst>
              <a:ext uri="{FF2B5EF4-FFF2-40B4-BE49-F238E27FC236}">
                <a16:creationId xmlns:a16="http://schemas.microsoft.com/office/drawing/2014/main" id="{42E25219-4714-4C0D-A8C4-8F97E566A7BB}"/>
              </a:ext>
            </a:extLst>
          </p:cNvPr>
          <p:cNvSpPr/>
          <p:nvPr/>
        </p:nvSpPr>
        <p:spPr>
          <a:xfrm>
            <a:off x="5724128" y="286173"/>
            <a:ext cx="1512168" cy="825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/>
              <a:t>Trabajo dependiente:</a:t>
            </a:r>
          </a:p>
          <a:p>
            <a:pPr algn="ctr"/>
            <a:r>
              <a:rPr lang="es-CL" sz="1200" dirty="0"/>
              <a:t>Sueldos, pensiones, Art. 42 N°1 LIR</a:t>
            </a:r>
          </a:p>
        </p:txBody>
      </p:sp>
    </p:spTree>
    <p:extLst>
      <p:ext uri="{BB962C8B-B14F-4D97-AF65-F5344CB8AC3E}">
        <p14:creationId xmlns:p14="http://schemas.microsoft.com/office/powerpoint/2010/main" val="335771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4BAF3F-379E-4193-A309-21FE8F5F8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Ejemplos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66E980B-7D80-41B9-BE03-4D2F7E6FD722}"/>
              </a:ext>
            </a:extLst>
          </p:cNvPr>
          <p:cNvSpPr txBox="1">
            <a:spLocks noChangeArrowheads="1"/>
          </p:cNvSpPr>
          <p:nvPr/>
        </p:nvSpPr>
        <p:spPr>
          <a:xfrm>
            <a:off x="94850" y="1498644"/>
            <a:ext cx="4765182" cy="4534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CL" altLang="en-US" sz="1600" dirty="0">
                <a:latin typeface="Arial" panose="020B0604020202020204" pitchFamily="34" charset="0"/>
              </a:rPr>
              <a:t>Vanessa, jefe de finanzas en empresa exportadora, obtuvo una indemnización por daño moral mediante sentencia que se encuentra ejecutoriada, por acoso laboral del Gerente General de su empresa.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CL" altLang="en-US" sz="1600" dirty="0">
                <a:latin typeface="Arial" panose="020B0604020202020204" pitchFamily="34" charset="0"/>
              </a:rPr>
              <a:t>El señor Peñaranda, Gerente de operaciones, tuvo sueldos por $50 millones durante el año pasado, con un IUSC de $8.500.000. No obtuvo otras rentas durante el año.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CL" altLang="en-US" sz="1600" dirty="0">
                <a:latin typeface="Arial" panose="020B0604020202020204" pitchFamily="34" charset="0"/>
              </a:rPr>
              <a:t>Alicia Marvel, Gerente de personal, destinó a APV 400 UF mediante pago directo a su compañía de seguros. Su renta mensual asciende a unas 200 UF.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CL" altLang="en-US" sz="1600" dirty="0">
                <a:latin typeface="Arial" panose="020B0604020202020204" pitchFamily="34" charset="0"/>
              </a:rPr>
              <a:t>Benito Ledesma trabaja en dos empresas. En cada una de ellas obtiene una renta tributable de $600 mil que queda exenta mes a mes.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s-CL" altLang="en-US" sz="1600" dirty="0">
              <a:latin typeface="Arial" panose="020B0604020202020204" pitchFamily="34" charset="0"/>
            </a:endParaRPr>
          </a:p>
        </p:txBody>
      </p:sp>
      <p:sp>
        <p:nvSpPr>
          <p:cNvPr id="4" name="11 Rectángulo redondeado">
            <a:extLst>
              <a:ext uri="{FF2B5EF4-FFF2-40B4-BE49-F238E27FC236}">
                <a16:creationId xmlns:a16="http://schemas.microsoft.com/office/drawing/2014/main" id="{C1F0B729-4668-4AE7-B60C-6906EACDB5B9}"/>
              </a:ext>
            </a:extLst>
          </p:cNvPr>
          <p:cNvSpPr/>
          <p:nvPr/>
        </p:nvSpPr>
        <p:spPr>
          <a:xfrm>
            <a:off x="7064620" y="836712"/>
            <a:ext cx="1001317" cy="6619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IGC?</a:t>
            </a:r>
          </a:p>
        </p:txBody>
      </p:sp>
      <p:sp>
        <p:nvSpPr>
          <p:cNvPr id="5" name="3 Rectángulo redondeado">
            <a:extLst>
              <a:ext uri="{FF2B5EF4-FFF2-40B4-BE49-F238E27FC236}">
                <a16:creationId xmlns:a16="http://schemas.microsoft.com/office/drawing/2014/main" id="{7CB0A78B-8C3D-4627-9479-E6A7342B0E77}"/>
              </a:ext>
            </a:extLst>
          </p:cNvPr>
          <p:cNvSpPr/>
          <p:nvPr/>
        </p:nvSpPr>
        <p:spPr>
          <a:xfrm>
            <a:off x="4999386" y="824974"/>
            <a:ext cx="926148" cy="6619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IUSC mensual?</a:t>
            </a:r>
          </a:p>
        </p:txBody>
      </p:sp>
      <p:sp>
        <p:nvSpPr>
          <p:cNvPr id="6" name="4 Rectángulo redondeado">
            <a:extLst>
              <a:ext uri="{FF2B5EF4-FFF2-40B4-BE49-F238E27FC236}">
                <a16:creationId xmlns:a16="http://schemas.microsoft.com/office/drawing/2014/main" id="{4790BD0C-597C-4A77-91FC-844C41D60C90}"/>
              </a:ext>
            </a:extLst>
          </p:cNvPr>
          <p:cNvSpPr/>
          <p:nvPr/>
        </p:nvSpPr>
        <p:spPr>
          <a:xfrm>
            <a:off x="6012160" y="836712"/>
            <a:ext cx="1001317" cy="6619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IUSC anual?</a:t>
            </a:r>
          </a:p>
        </p:txBody>
      </p:sp>
      <p:sp>
        <p:nvSpPr>
          <p:cNvPr id="7" name="98 Rectángulo redondeado">
            <a:extLst>
              <a:ext uri="{FF2B5EF4-FFF2-40B4-BE49-F238E27FC236}">
                <a16:creationId xmlns:a16="http://schemas.microsoft.com/office/drawing/2014/main" id="{A721266C-D6CD-435B-B43D-CFCA2AEC1D5F}"/>
              </a:ext>
            </a:extLst>
          </p:cNvPr>
          <p:cNvSpPr/>
          <p:nvPr/>
        </p:nvSpPr>
        <p:spPr>
          <a:xfrm>
            <a:off x="8142688" y="812407"/>
            <a:ext cx="912246" cy="68706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INR?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16708C6-0F5E-4E84-B29D-DCAAAF625EB6}"/>
              </a:ext>
            </a:extLst>
          </p:cNvPr>
          <p:cNvCxnSpPr/>
          <p:nvPr/>
        </p:nvCxnSpPr>
        <p:spPr>
          <a:xfrm>
            <a:off x="719572" y="2636912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19A11B-478C-4E2A-9A2B-C8755DE0F1EE}"/>
              </a:ext>
            </a:extLst>
          </p:cNvPr>
          <p:cNvCxnSpPr/>
          <p:nvPr/>
        </p:nvCxnSpPr>
        <p:spPr>
          <a:xfrm>
            <a:off x="719572" y="472514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F4474C1-8645-4FBA-AA91-129E9B1CB0C8}"/>
              </a:ext>
            </a:extLst>
          </p:cNvPr>
          <p:cNvCxnSpPr/>
          <p:nvPr/>
        </p:nvCxnSpPr>
        <p:spPr>
          <a:xfrm>
            <a:off x="719572" y="3717032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108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Marcador de contenido 2">
            <a:extLst>
              <a:ext uri="{FF2B5EF4-FFF2-40B4-BE49-F238E27FC236}">
                <a16:creationId xmlns:a16="http://schemas.microsoft.com/office/drawing/2014/main" id="{5962B460-66DD-4ADE-8FBE-FA4D06D6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616624"/>
          </a:xfrm>
        </p:spPr>
        <p:txBody>
          <a:bodyPr>
            <a:normAutofit fontScale="85000" lnSpcReduction="10000"/>
          </a:bodyPr>
          <a:lstStyle/>
          <a:p>
            <a:r>
              <a:rPr lang="es-CL" dirty="0"/>
              <a:t>Se aplica directamente las normas del IGC</a:t>
            </a:r>
          </a:p>
          <a:p>
            <a:pPr lvl="1"/>
            <a:r>
              <a:rPr lang="es-CL" dirty="0"/>
              <a:t>Profesionales y ocupaciones lucrativas</a:t>
            </a:r>
          </a:p>
          <a:p>
            <a:pPr lvl="1"/>
            <a:r>
              <a:rPr lang="es-CL" dirty="0"/>
              <a:t>Base percibida</a:t>
            </a:r>
          </a:p>
          <a:p>
            <a:pPr lvl="1"/>
            <a:r>
              <a:rPr lang="es-CL" dirty="0"/>
              <a:t>Obligación de Retención (Art. 74 N°2, LIR), empresa que paga</a:t>
            </a:r>
          </a:p>
          <a:p>
            <a:pPr lvl="1"/>
            <a:r>
              <a:rPr lang="es-CL" dirty="0"/>
              <a:t>Obligación de Pago provisional (Art. 84, B), LIR), trabajador</a:t>
            </a:r>
          </a:p>
          <a:p>
            <a:pPr lvl="1"/>
            <a:r>
              <a:rPr lang="es-CL" dirty="0"/>
              <a:t>Posibilidad de rebajar gastos efectivos, siguiendo reglas del art. 30° LIR, sobre base pagada, o gastos presuntos de 30% sobre ingresos brutos, con tope de 15 UTA (Art. 50 LIR)</a:t>
            </a:r>
          </a:p>
          <a:p>
            <a:pPr lvl="1"/>
            <a:r>
              <a:rPr lang="es-CL" dirty="0"/>
              <a:t>Posibilidad de hacer APV ‘directo’ con tope de 600 UF por año (Art. 50, en relación a Art. 42bis  N°2, LIR).</a:t>
            </a:r>
          </a:p>
          <a:p>
            <a:pPr lvl="1"/>
            <a:r>
              <a:rPr lang="es-CL" dirty="0"/>
              <a:t>Posibilidad de tener derecho a crédito por impuestos extranjeros aplicados sobre las rentas obtenidas (Art. 41 A), N°1, d), LIR).</a:t>
            </a:r>
          </a:p>
          <a:p>
            <a:pPr lvl="1"/>
            <a:endParaRPr lang="es-CL" dirty="0"/>
          </a:p>
        </p:txBody>
      </p:sp>
      <p:sp>
        <p:nvSpPr>
          <p:cNvPr id="4" name="Rectángulo: esquinas redondeadas 44">
            <a:extLst>
              <a:ext uri="{FF2B5EF4-FFF2-40B4-BE49-F238E27FC236}">
                <a16:creationId xmlns:a16="http://schemas.microsoft.com/office/drawing/2014/main" id="{42E25219-4714-4C0D-A8C4-8F97E566A7BB}"/>
              </a:ext>
            </a:extLst>
          </p:cNvPr>
          <p:cNvSpPr/>
          <p:nvPr/>
        </p:nvSpPr>
        <p:spPr>
          <a:xfrm>
            <a:off x="5724128" y="286173"/>
            <a:ext cx="1584176" cy="825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/>
              <a:t>Trabajo independiente:</a:t>
            </a:r>
          </a:p>
          <a:p>
            <a:pPr algn="ctr"/>
            <a:r>
              <a:rPr lang="es-CL" sz="1200" dirty="0"/>
              <a:t>Honorarios y tasas, Art. 42 N°2 LIR</a:t>
            </a:r>
          </a:p>
        </p:txBody>
      </p:sp>
    </p:spTree>
    <p:extLst>
      <p:ext uri="{BB962C8B-B14F-4D97-AF65-F5344CB8AC3E}">
        <p14:creationId xmlns:p14="http://schemas.microsoft.com/office/powerpoint/2010/main" val="291517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4BAF3F-379E-4193-A309-21FE8F5F8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Ejemplos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66E980B-7D80-41B9-BE03-4D2F7E6FD722}"/>
              </a:ext>
            </a:extLst>
          </p:cNvPr>
          <p:cNvSpPr txBox="1">
            <a:spLocks noChangeArrowheads="1"/>
          </p:cNvSpPr>
          <p:nvPr/>
        </p:nvSpPr>
        <p:spPr>
          <a:xfrm>
            <a:off x="94850" y="1498644"/>
            <a:ext cx="4765182" cy="4534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CL" altLang="en-US" sz="1600" dirty="0">
                <a:latin typeface="Arial" panose="020B0604020202020204" pitchFamily="34" charset="0"/>
              </a:rPr>
              <a:t>Vanessa, jefe de finanzas en empresa exportadora, obtuvo una indemnización por daño moral mediante sentencia que se encuentra ejecutoriada, por acoso laboral del Gerente General de su empresa.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CL" altLang="en-US" sz="1600" dirty="0">
                <a:latin typeface="Arial" panose="020B0604020202020204" pitchFamily="34" charset="0"/>
              </a:rPr>
              <a:t>El señor Peñaranda, Gerente de operaciones, tuvo sueldos por $50 millones durante el año pasado, con un IUSC de $8.500.000. No obtuvo otras rentas durante el año.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CL" altLang="en-US" sz="1600" dirty="0">
                <a:latin typeface="Arial" panose="020B0604020202020204" pitchFamily="34" charset="0"/>
              </a:rPr>
              <a:t>Alicia Marvel, Gerente de personal, destinó a APV 400 UF mediante pago directo a su compañía de seguros. Su renta mensual asciende a unas 200 UF.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CL" altLang="en-US" sz="1600" dirty="0">
                <a:latin typeface="Arial" panose="020B0604020202020204" pitchFamily="34" charset="0"/>
              </a:rPr>
              <a:t>Benito Ledesma trabaja en dos empresas. En cada una de ellas obtiene una renta tributable de $600 mil que queda exenta mes a mes.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s-CL" altLang="en-US" sz="1600" dirty="0">
              <a:latin typeface="Arial" panose="020B0604020202020204" pitchFamily="34" charset="0"/>
            </a:endParaRPr>
          </a:p>
        </p:txBody>
      </p:sp>
      <p:sp>
        <p:nvSpPr>
          <p:cNvPr id="4" name="11 Rectángulo redondeado">
            <a:extLst>
              <a:ext uri="{FF2B5EF4-FFF2-40B4-BE49-F238E27FC236}">
                <a16:creationId xmlns:a16="http://schemas.microsoft.com/office/drawing/2014/main" id="{C1F0B729-4668-4AE7-B60C-6906EACDB5B9}"/>
              </a:ext>
            </a:extLst>
          </p:cNvPr>
          <p:cNvSpPr/>
          <p:nvPr/>
        </p:nvSpPr>
        <p:spPr>
          <a:xfrm>
            <a:off x="7064620" y="836712"/>
            <a:ext cx="1001317" cy="6619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IGC?</a:t>
            </a:r>
          </a:p>
        </p:txBody>
      </p:sp>
      <p:sp>
        <p:nvSpPr>
          <p:cNvPr id="5" name="3 Rectángulo redondeado">
            <a:extLst>
              <a:ext uri="{FF2B5EF4-FFF2-40B4-BE49-F238E27FC236}">
                <a16:creationId xmlns:a16="http://schemas.microsoft.com/office/drawing/2014/main" id="{7CB0A78B-8C3D-4627-9479-E6A7342B0E77}"/>
              </a:ext>
            </a:extLst>
          </p:cNvPr>
          <p:cNvSpPr/>
          <p:nvPr/>
        </p:nvSpPr>
        <p:spPr>
          <a:xfrm>
            <a:off x="4999386" y="824974"/>
            <a:ext cx="926148" cy="6619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IUSC mensual?</a:t>
            </a:r>
          </a:p>
        </p:txBody>
      </p:sp>
      <p:sp>
        <p:nvSpPr>
          <p:cNvPr id="6" name="4 Rectángulo redondeado">
            <a:extLst>
              <a:ext uri="{FF2B5EF4-FFF2-40B4-BE49-F238E27FC236}">
                <a16:creationId xmlns:a16="http://schemas.microsoft.com/office/drawing/2014/main" id="{4790BD0C-597C-4A77-91FC-844C41D60C90}"/>
              </a:ext>
            </a:extLst>
          </p:cNvPr>
          <p:cNvSpPr/>
          <p:nvPr/>
        </p:nvSpPr>
        <p:spPr>
          <a:xfrm>
            <a:off x="6012160" y="836712"/>
            <a:ext cx="1001317" cy="6619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IUSC anual?</a:t>
            </a:r>
          </a:p>
        </p:txBody>
      </p:sp>
      <p:sp>
        <p:nvSpPr>
          <p:cNvPr id="7" name="98 Rectángulo redondeado">
            <a:extLst>
              <a:ext uri="{FF2B5EF4-FFF2-40B4-BE49-F238E27FC236}">
                <a16:creationId xmlns:a16="http://schemas.microsoft.com/office/drawing/2014/main" id="{A721266C-D6CD-435B-B43D-CFCA2AEC1D5F}"/>
              </a:ext>
            </a:extLst>
          </p:cNvPr>
          <p:cNvSpPr/>
          <p:nvPr/>
        </p:nvSpPr>
        <p:spPr>
          <a:xfrm>
            <a:off x="8142688" y="812407"/>
            <a:ext cx="912246" cy="68706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INR?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16708C6-0F5E-4E84-B29D-DCAAAF625EB6}"/>
              </a:ext>
            </a:extLst>
          </p:cNvPr>
          <p:cNvCxnSpPr/>
          <p:nvPr/>
        </p:nvCxnSpPr>
        <p:spPr>
          <a:xfrm>
            <a:off x="719572" y="2636912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A19A11B-478C-4E2A-9A2B-C8755DE0F1EE}"/>
              </a:ext>
            </a:extLst>
          </p:cNvPr>
          <p:cNvCxnSpPr/>
          <p:nvPr/>
        </p:nvCxnSpPr>
        <p:spPr>
          <a:xfrm>
            <a:off x="719572" y="472514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F4474C1-8645-4FBA-AA91-129E9B1CB0C8}"/>
              </a:ext>
            </a:extLst>
          </p:cNvPr>
          <p:cNvCxnSpPr/>
          <p:nvPr/>
        </p:nvCxnSpPr>
        <p:spPr>
          <a:xfrm>
            <a:off x="719572" y="3717032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997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Marcador de contenido 2">
            <a:extLst>
              <a:ext uri="{FF2B5EF4-FFF2-40B4-BE49-F238E27FC236}">
                <a16:creationId xmlns:a16="http://schemas.microsoft.com/office/drawing/2014/main" id="{5962B460-66DD-4ADE-8FBE-FA4D06D6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328592"/>
          </a:xfrm>
        </p:spPr>
        <p:txBody>
          <a:bodyPr>
            <a:normAutofit fontScale="92500"/>
          </a:bodyPr>
          <a:lstStyle/>
          <a:p>
            <a:r>
              <a:rPr lang="es-CL" dirty="0"/>
              <a:t>IGC</a:t>
            </a:r>
          </a:p>
          <a:p>
            <a:pPr lvl="1"/>
            <a:r>
              <a:rPr lang="es-CL" dirty="0"/>
              <a:t>Sólo personas naturales, con domicilio o residencia en Chile</a:t>
            </a:r>
          </a:p>
          <a:p>
            <a:pPr lvl="1"/>
            <a:r>
              <a:rPr lang="es-CL" dirty="0"/>
              <a:t>Impuesto progresivo, según tasas del Art. 52 LIR, sobre todas las rentas de fuente chilena o extranjera</a:t>
            </a:r>
          </a:p>
          <a:p>
            <a:pPr lvl="1"/>
            <a:r>
              <a:rPr lang="es-CL" dirty="0"/>
              <a:t>Determinación de la base imponible: Art. 54 y </a:t>
            </a:r>
            <a:r>
              <a:rPr lang="es-CL" dirty="0" err="1"/>
              <a:t>sgtes</a:t>
            </a:r>
            <a:r>
              <a:rPr lang="es-CL" dirty="0"/>
              <a:t>. de la LIR: Considera retiros, dividendos, ganancias de capital, honorarios, rentas de capitales mobiliarios, rentas presuntas, partidas del Art. 21° inciso 3° LIR, etc.</a:t>
            </a:r>
          </a:p>
          <a:p>
            <a:pPr lvl="1"/>
            <a:r>
              <a:rPr lang="es-CL" dirty="0"/>
              <a:t>Posibilidad de rebajar gastos presuntos o efectivos del art. 50 LIR, respecto de honorarios</a:t>
            </a:r>
          </a:p>
        </p:txBody>
      </p:sp>
      <p:sp>
        <p:nvSpPr>
          <p:cNvPr id="5" name="Rectángulo: esquinas redondeadas 42">
            <a:extLst>
              <a:ext uri="{FF2B5EF4-FFF2-40B4-BE49-F238E27FC236}">
                <a16:creationId xmlns:a16="http://schemas.microsoft.com/office/drawing/2014/main" id="{DD2894F9-F67F-4F2F-A8C1-283E79D0F766}"/>
              </a:ext>
            </a:extLst>
          </p:cNvPr>
          <p:cNvSpPr/>
          <p:nvPr/>
        </p:nvSpPr>
        <p:spPr>
          <a:xfrm>
            <a:off x="3275856" y="402945"/>
            <a:ext cx="446449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err="1"/>
              <a:t>Impto</a:t>
            </a:r>
            <a:r>
              <a:rPr lang="es-CL" sz="1400" dirty="0"/>
              <a:t> Global Complementario, y/o Adicional, según corresponda</a:t>
            </a:r>
          </a:p>
        </p:txBody>
      </p:sp>
    </p:spTree>
    <p:extLst>
      <p:ext uri="{BB962C8B-B14F-4D97-AF65-F5344CB8AC3E}">
        <p14:creationId xmlns:p14="http://schemas.microsoft.com/office/powerpoint/2010/main" val="29232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Marcador de contenido 2">
            <a:extLst>
              <a:ext uri="{FF2B5EF4-FFF2-40B4-BE49-F238E27FC236}">
                <a16:creationId xmlns:a16="http://schemas.microsoft.com/office/drawing/2014/main" id="{5962B460-66DD-4ADE-8FBE-FA4D06D6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328592"/>
          </a:xfrm>
        </p:spPr>
        <p:txBody>
          <a:bodyPr>
            <a:normAutofit fontScale="70000" lnSpcReduction="20000"/>
          </a:bodyPr>
          <a:lstStyle/>
          <a:p>
            <a:r>
              <a:rPr lang="es-CL" dirty="0"/>
              <a:t>IGC</a:t>
            </a:r>
          </a:p>
          <a:p>
            <a:pPr lvl="1"/>
            <a:r>
              <a:rPr lang="es-CL" dirty="0"/>
              <a:t>Principales exenciones:</a:t>
            </a:r>
          </a:p>
          <a:p>
            <a:pPr lvl="2"/>
            <a:r>
              <a:rPr lang="es-CL" dirty="0"/>
              <a:t>Rentas de capital mobiliario del art. 20 N°2 LIR, hasta 20 UTM (Art. 57 LIR) y </a:t>
            </a:r>
            <a:r>
              <a:rPr lang="es-ES" dirty="0"/>
              <a:t>mayor valor en la enajenación de acciones de sociedades anónimas o derechos en sociedades </a:t>
            </a:r>
            <a:r>
              <a:rPr lang="en-US" dirty="0"/>
              <a:t>de personas y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s-ES" dirty="0"/>
              <a:t>mayor valor hasta 30 UTM obtenido en el rescate de </a:t>
            </a:r>
            <a:r>
              <a:rPr lang="en-US" dirty="0" err="1"/>
              <a:t>cuotas</a:t>
            </a:r>
            <a:r>
              <a:rPr lang="en-US" dirty="0"/>
              <a:t> de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mutuos</a:t>
            </a:r>
            <a:r>
              <a:rPr lang="en-US" dirty="0"/>
              <a:t>, </a:t>
            </a:r>
            <a:r>
              <a:rPr lang="es-CL" dirty="0"/>
              <a:t>sólo en el caso de pequeños contribuyentes o contribuyentes con rentas del art. 42 N°1 LIR.</a:t>
            </a:r>
          </a:p>
          <a:p>
            <a:pPr lvl="1"/>
            <a:r>
              <a:rPr lang="es-CL" dirty="0"/>
              <a:t>Principales deducciones en la base: </a:t>
            </a:r>
          </a:p>
          <a:p>
            <a:pPr lvl="2"/>
            <a:r>
              <a:rPr lang="es-CL" dirty="0"/>
              <a:t>El impuesto territorial, cuando se computen rentas originadas en BBRR (Art. 55 a) LIR)</a:t>
            </a:r>
          </a:p>
          <a:p>
            <a:pPr lvl="2"/>
            <a:r>
              <a:rPr lang="es-CL" dirty="0"/>
              <a:t>Cotizaciones previsionales como independiente (Art. 50 LIR)</a:t>
            </a:r>
          </a:p>
          <a:p>
            <a:pPr lvl="2"/>
            <a:r>
              <a:rPr lang="es-CL" dirty="0"/>
              <a:t>Cotizaciones previsionales como socio, gestor o empresario, financiadas con retiros desde empresas con renta efectiva y balance general (Art. 5b a) LIR)</a:t>
            </a:r>
          </a:p>
          <a:p>
            <a:pPr lvl="2"/>
            <a:r>
              <a:rPr lang="es-CL" dirty="0"/>
              <a:t>Intereses de créditos con garantía hipotecaria, o similares, </a:t>
            </a:r>
            <a:r>
              <a:rPr lang="en-US" dirty="0" err="1"/>
              <a:t>destinados</a:t>
            </a:r>
            <a:r>
              <a:rPr lang="en-US" dirty="0"/>
              <a:t> a </a:t>
            </a:r>
            <a:r>
              <a:rPr lang="en-US" dirty="0" err="1"/>
              <a:t>adquirir</a:t>
            </a:r>
            <a:r>
              <a:rPr lang="en-US" dirty="0"/>
              <a:t> o </a:t>
            </a:r>
            <a:r>
              <a:rPr lang="en-US" dirty="0" err="1"/>
              <a:t>construir</a:t>
            </a:r>
            <a:r>
              <a:rPr lang="en-US" dirty="0"/>
              <a:t> una o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viviendas</a:t>
            </a:r>
            <a:r>
              <a:rPr lang="en-US" dirty="0"/>
              <a:t>. Tope 8 UTA.</a:t>
            </a:r>
            <a:endParaRPr lang="es-CL" dirty="0"/>
          </a:p>
          <a:p>
            <a:pPr lvl="2"/>
            <a:r>
              <a:rPr lang="es-CL" dirty="0"/>
              <a:t>APV art. 42 bis N°2, mediante pago directo: Tope anual 600 UF</a:t>
            </a:r>
          </a:p>
          <a:p>
            <a:pPr lvl="1"/>
            <a:r>
              <a:rPr lang="es-CL" dirty="0"/>
              <a:t>Principales beneficios en el impuesto: </a:t>
            </a:r>
          </a:p>
          <a:p>
            <a:pPr lvl="2"/>
            <a:r>
              <a:rPr lang="es-CL" dirty="0"/>
              <a:t>Crédito por gastos de educación (Art. 55 ter LIR)</a:t>
            </a:r>
          </a:p>
          <a:p>
            <a:pPr lvl="2"/>
            <a:r>
              <a:rPr lang="es-CL" dirty="0"/>
              <a:t>Crédito por IDPC (Art. 56 LIR), con o sin obligación de restitución, según corresponda, a menos que haya sido pagado con crédito por impuesto territorial</a:t>
            </a:r>
          </a:p>
          <a:p>
            <a:pPr lvl="2"/>
            <a:r>
              <a:rPr lang="es-CL" dirty="0"/>
              <a:t>Crédito por impuestos soportados en el exterior (Art. 41 A LIR)</a:t>
            </a:r>
          </a:p>
        </p:txBody>
      </p:sp>
      <p:sp>
        <p:nvSpPr>
          <p:cNvPr id="5" name="Rectángulo: esquinas redondeadas 42">
            <a:extLst>
              <a:ext uri="{FF2B5EF4-FFF2-40B4-BE49-F238E27FC236}">
                <a16:creationId xmlns:a16="http://schemas.microsoft.com/office/drawing/2014/main" id="{DD2894F9-F67F-4F2F-A8C1-283E79D0F766}"/>
              </a:ext>
            </a:extLst>
          </p:cNvPr>
          <p:cNvSpPr/>
          <p:nvPr/>
        </p:nvSpPr>
        <p:spPr>
          <a:xfrm>
            <a:off x="3275856" y="402945"/>
            <a:ext cx="446449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err="1"/>
              <a:t>Impto</a:t>
            </a:r>
            <a:r>
              <a:rPr lang="es-CL" sz="1400" dirty="0"/>
              <a:t> Global Complementario, y/o Adicional, según corresponda</a:t>
            </a:r>
          </a:p>
        </p:txBody>
      </p:sp>
    </p:spTree>
    <p:extLst>
      <p:ext uri="{BB962C8B-B14F-4D97-AF65-F5344CB8AC3E}">
        <p14:creationId xmlns:p14="http://schemas.microsoft.com/office/powerpoint/2010/main" val="267961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Marcador de contenido 2">
            <a:extLst>
              <a:ext uri="{FF2B5EF4-FFF2-40B4-BE49-F238E27FC236}">
                <a16:creationId xmlns:a16="http://schemas.microsoft.com/office/drawing/2014/main" id="{5962B460-66DD-4ADE-8FBE-FA4D06D6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328592"/>
          </a:xfrm>
        </p:spPr>
        <p:txBody>
          <a:bodyPr>
            <a:normAutofit fontScale="70000" lnSpcReduction="20000"/>
          </a:bodyPr>
          <a:lstStyle/>
          <a:p>
            <a:r>
              <a:rPr lang="es-CL" dirty="0"/>
              <a:t>Impuesto Adicional</a:t>
            </a:r>
          </a:p>
          <a:p>
            <a:pPr lvl="1"/>
            <a:r>
              <a:rPr lang="es-CL" dirty="0"/>
              <a:t>Personas y empresas sin domicilio ni residencia en Chile, respecto de sus rentas de fuente chilena más el caso especial de servicios prestados en el extranjero gravados por el art. 59 N°2 de la LIR</a:t>
            </a:r>
          </a:p>
          <a:p>
            <a:pPr lvl="1"/>
            <a:r>
              <a:rPr lang="es-CL" dirty="0"/>
              <a:t>Impuesto de tasa proporcional, varias tasas, según arts. 58 y </a:t>
            </a:r>
            <a:r>
              <a:rPr lang="es-CL" dirty="0" err="1"/>
              <a:t>sgtes</a:t>
            </a:r>
            <a:r>
              <a:rPr lang="es-CL" dirty="0"/>
              <a:t>. de la LIR, por regla general sobre rentas de fuente chilena.</a:t>
            </a:r>
          </a:p>
          <a:p>
            <a:pPr lvl="1"/>
            <a:r>
              <a:rPr lang="es-CL" dirty="0"/>
              <a:t>Procede el sistema de retención del ar. 74 N°4 LIR, siendo el contribuyente que paga o remesa el responsable principal.</a:t>
            </a:r>
          </a:p>
          <a:p>
            <a:pPr lvl="1"/>
            <a:r>
              <a:rPr lang="es-CL" dirty="0"/>
              <a:t>Procede una declaración anual (F22): Casos del art. 58 N°1 y 60 de la LIR: Retiros, ganancias de capital, y partidas del Inciso 3° del art. 21 LIR.</a:t>
            </a:r>
          </a:p>
          <a:p>
            <a:pPr lvl="1"/>
            <a:r>
              <a:rPr lang="es-CL" dirty="0"/>
              <a:t>Determinación de la base imponible anual: Art. 62 de la LIR</a:t>
            </a:r>
          </a:p>
          <a:p>
            <a:pPr lvl="2"/>
            <a:r>
              <a:rPr lang="es-CL" dirty="0"/>
              <a:t>Se puede rebajar el impuesto territorial si se declaran rentas de BBRR</a:t>
            </a:r>
          </a:p>
          <a:p>
            <a:pPr lvl="2"/>
            <a:r>
              <a:rPr lang="es-CL" dirty="0"/>
              <a:t>Se pueden compensar pérdidas y ganancias de operaciones del art. 17 N°8 y del art. 20 n°2 LIR (capitales mobiliarios)</a:t>
            </a:r>
          </a:p>
          <a:p>
            <a:pPr lvl="1"/>
            <a:r>
              <a:rPr lang="es-CL" dirty="0"/>
              <a:t>Deducciones y beneficios del IGC: </a:t>
            </a:r>
          </a:p>
          <a:p>
            <a:pPr lvl="2"/>
            <a:r>
              <a:rPr lang="es-CL" dirty="0"/>
              <a:t>El crédito de IDPC, con o sin obligación de restitución, según corresponda, a menos que haya sido pagado con crédito por impuesto territorial</a:t>
            </a:r>
          </a:p>
          <a:p>
            <a:pPr lvl="1"/>
            <a:endParaRPr lang="es-CL" dirty="0"/>
          </a:p>
          <a:p>
            <a:endParaRPr lang="es-CL" dirty="0"/>
          </a:p>
        </p:txBody>
      </p:sp>
      <p:sp>
        <p:nvSpPr>
          <p:cNvPr id="5" name="Rectángulo: esquinas redondeadas 42">
            <a:extLst>
              <a:ext uri="{FF2B5EF4-FFF2-40B4-BE49-F238E27FC236}">
                <a16:creationId xmlns:a16="http://schemas.microsoft.com/office/drawing/2014/main" id="{DD2894F9-F67F-4F2F-A8C1-283E79D0F766}"/>
              </a:ext>
            </a:extLst>
          </p:cNvPr>
          <p:cNvSpPr/>
          <p:nvPr/>
        </p:nvSpPr>
        <p:spPr>
          <a:xfrm>
            <a:off x="3275856" y="402945"/>
            <a:ext cx="446449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err="1"/>
              <a:t>Impto</a:t>
            </a:r>
            <a:r>
              <a:rPr lang="es-CL" sz="1400" dirty="0"/>
              <a:t> Global Complementario, y/o Adicional, según corresponda</a:t>
            </a:r>
          </a:p>
        </p:txBody>
      </p:sp>
    </p:spTree>
    <p:extLst>
      <p:ext uri="{BB962C8B-B14F-4D97-AF65-F5344CB8AC3E}">
        <p14:creationId xmlns:p14="http://schemas.microsoft.com/office/powerpoint/2010/main" val="38236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4BAF3F-379E-4193-A309-21FE8F5F8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024" y="332656"/>
            <a:ext cx="6059016" cy="864096"/>
          </a:xfrm>
        </p:spPr>
        <p:txBody>
          <a:bodyPr/>
          <a:lstStyle/>
          <a:p>
            <a:r>
              <a:rPr lang="es-CL" dirty="0"/>
              <a:t>Ejemplo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D3474F2-7C85-44C4-960C-FA1181DAA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4312" y="1340768"/>
            <a:ext cx="1095375" cy="952500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02DB5297-F861-4093-B1D9-5876CC916A41}"/>
              </a:ext>
            </a:extLst>
          </p:cNvPr>
          <p:cNvSpPr txBox="1">
            <a:spLocks/>
          </p:cNvSpPr>
          <p:nvPr/>
        </p:nvSpPr>
        <p:spPr>
          <a:xfrm>
            <a:off x="3203848" y="1573188"/>
            <a:ext cx="605901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/>
              <a:t>Se pide</a:t>
            </a:r>
            <a:endParaRPr lang="es-CL" dirty="0"/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922EC7C2-6172-46AD-A8E8-7A3F4033004B}"/>
              </a:ext>
            </a:extLst>
          </p:cNvPr>
          <p:cNvSpPr txBox="1"/>
          <p:nvPr/>
        </p:nvSpPr>
        <p:spPr>
          <a:xfrm>
            <a:off x="1157046" y="2581300"/>
            <a:ext cx="76328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b="1" dirty="0"/>
          </a:p>
          <a:p>
            <a:r>
              <a:rPr lang="en-US" b="1" dirty="0"/>
              <a:t>a) </a:t>
            </a:r>
            <a:r>
              <a:rPr lang="en-US" b="1" dirty="0" err="1"/>
              <a:t>Comentar</a:t>
            </a:r>
            <a:r>
              <a:rPr lang="en-US" b="1" dirty="0"/>
              <a:t> la </a:t>
            </a:r>
            <a:r>
              <a:rPr lang="en-US" b="1" dirty="0" err="1"/>
              <a:t>situación</a:t>
            </a:r>
            <a:r>
              <a:rPr lang="en-US" b="1" dirty="0"/>
              <a:t> </a:t>
            </a:r>
            <a:r>
              <a:rPr lang="en-US" b="1" dirty="0" err="1"/>
              <a:t>tributaria</a:t>
            </a:r>
            <a:r>
              <a:rPr lang="en-US" b="1" dirty="0"/>
              <a:t> personal del </a:t>
            </a:r>
            <a:r>
              <a:rPr lang="en-US" b="1" dirty="0" err="1"/>
              <a:t>contribuyente</a:t>
            </a:r>
            <a:endParaRPr lang="en-US" b="1" dirty="0"/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518B2A93-88C4-4F66-B982-7BC62B81FB3C}"/>
              </a:ext>
            </a:extLst>
          </p:cNvPr>
          <p:cNvSpPr txBox="1"/>
          <p:nvPr/>
        </p:nvSpPr>
        <p:spPr>
          <a:xfrm>
            <a:off x="1187623" y="3805436"/>
            <a:ext cx="763284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b="1" dirty="0"/>
          </a:p>
          <a:p>
            <a:r>
              <a:rPr lang="en-US" b="1" dirty="0"/>
              <a:t>b) </a:t>
            </a:r>
            <a:r>
              <a:rPr lang="en-US" b="1" dirty="0" err="1"/>
              <a:t>Determinar</a:t>
            </a:r>
            <a:r>
              <a:rPr lang="en-US" b="1" dirty="0"/>
              <a:t> la base </a:t>
            </a:r>
            <a:r>
              <a:rPr lang="en-US" b="1" dirty="0" err="1"/>
              <a:t>imponible</a:t>
            </a:r>
            <a:r>
              <a:rPr lang="en-US" b="1" dirty="0"/>
              <a:t> del </a:t>
            </a:r>
            <a:r>
              <a:rPr lang="en-US" b="1" dirty="0" err="1"/>
              <a:t>impuesto</a:t>
            </a:r>
            <a:r>
              <a:rPr lang="en-US" b="1" dirty="0"/>
              <a:t> global </a:t>
            </a:r>
            <a:r>
              <a:rPr lang="en-US" b="1" dirty="0" err="1"/>
              <a:t>complementario</a:t>
            </a:r>
            <a:endParaRPr lang="en-US" b="1" dirty="0"/>
          </a:p>
          <a:p>
            <a:endParaRPr lang="en-US" b="1" dirty="0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9B2C1D52-DF21-40A0-934E-33802889EC36}"/>
              </a:ext>
            </a:extLst>
          </p:cNvPr>
          <p:cNvSpPr txBox="1"/>
          <p:nvPr/>
        </p:nvSpPr>
        <p:spPr>
          <a:xfrm>
            <a:off x="1199454" y="4983406"/>
            <a:ext cx="763284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b="1" dirty="0"/>
          </a:p>
          <a:p>
            <a:r>
              <a:rPr lang="en-US" b="1" dirty="0"/>
              <a:t>c) </a:t>
            </a:r>
            <a:r>
              <a:rPr lang="en-US" b="1" dirty="0" err="1"/>
              <a:t>Determinar</a:t>
            </a:r>
            <a:r>
              <a:rPr lang="en-US" b="1" dirty="0"/>
              <a:t> </a:t>
            </a:r>
            <a:r>
              <a:rPr lang="en-US" b="1" dirty="0" err="1"/>
              <a:t>el</a:t>
            </a:r>
            <a:r>
              <a:rPr lang="en-US" b="1" dirty="0"/>
              <a:t> </a:t>
            </a:r>
            <a:r>
              <a:rPr lang="en-US" b="1" dirty="0" err="1"/>
              <a:t>impuesto</a:t>
            </a:r>
            <a:r>
              <a:rPr lang="en-US" b="1" dirty="0"/>
              <a:t> global </a:t>
            </a:r>
            <a:r>
              <a:rPr lang="en-US" b="1" dirty="0" err="1"/>
              <a:t>complementario</a:t>
            </a:r>
            <a:r>
              <a:rPr lang="en-US" b="1" dirty="0"/>
              <a:t>, </a:t>
            </a:r>
            <a:r>
              <a:rPr lang="en-US" b="1" dirty="0" err="1"/>
              <a:t>incluyendo</a:t>
            </a:r>
            <a:r>
              <a:rPr lang="en-US" b="1" dirty="0"/>
              <a:t> </a:t>
            </a:r>
            <a:r>
              <a:rPr lang="en-US" b="1" dirty="0" err="1"/>
              <a:t>cuando</a:t>
            </a:r>
            <a:r>
              <a:rPr lang="en-US" b="1" dirty="0"/>
              <a:t> </a:t>
            </a:r>
            <a:r>
              <a:rPr lang="en-US" b="1" dirty="0" err="1"/>
              <a:t>proceda</a:t>
            </a:r>
            <a:r>
              <a:rPr lang="en-US" b="1" dirty="0"/>
              <a:t> la </a:t>
            </a:r>
            <a:r>
              <a:rPr lang="en-US" b="1" dirty="0" err="1"/>
              <a:t>restitución</a:t>
            </a:r>
            <a:r>
              <a:rPr lang="en-US" b="1" dirty="0"/>
              <a:t> del </a:t>
            </a:r>
            <a:r>
              <a:rPr lang="en-US" b="1" dirty="0" err="1"/>
              <a:t>crédito</a:t>
            </a:r>
            <a:r>
              <a:rPr lang="en-US" b="1" dirty="0"/>
              <a:t> por IDPC, y </a:t>
            </a:r>
            <a:r>
              <a:rPr lang="en-US" b="1" dirty="0" err="1"/>
              <a:t>el</a:t>
            </a:r>
            <a:r>
              <a:rPr lang="en-US" b="1" dirty="0"/>
              <a:t> </a:t>
            </a:r>
            <a:r>
              <a:rPr lang="en-US" b="1" dirty="0" err="1"/>
              <a:t>saldo</a:t>
            </a:r>
            <a:r>
              <a:rPr lang="en-US" b="1" dirty="0"/>
              <a:t> final de la </a:t>
            </a:r>
            <a:r>
              <a:rPr lang="en-US" b="1" dirty="0" err="1"/>
              <a:t>declaración</a:t>
            </a:r>
            <a:r>
              <a:rPr lang="en-US" b="1" dirty="0"/>
              <a:t> de </a:t>
            </a:r>
            <a:r>
              <a:rPr lang="en-US" b="1" dirty="0" err="1"/>
              <a:t>renta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2119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9DFE9C6-D4C1-4171-8CEB-3565460FD5D4}"/>
              </a:ext>
            </a:extLst>
          </p:cNvPr>
          <p:cNvSpPr txBox="1">
            <a:spLocks/>
          </p:cNvSpPr>
          <p:nvPr/>
        </p:nvSpPr>
        <p:spPr>
          <a:xfrm>
            <a:off x="2617440" y="116632"/>
            <a:ext cx="605901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dirty="0"/>
              <a:t>Repaso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EAFE794A-674A-4F37-A96C-1BF680F58AC3}"/>
              </a:ext>
            </a:extLst>
          </p:cNvPr>
          <p:cNvSpPr txBox="1">
            <a:spLocks/>
          </p:cNvSpPr>
          <p:nvPr/>
        </p:nvSpPr>
        <p:spPr>
          <a:xfrm>
            <a:off x="409080" y="1628800"/>
            <a:ext cx="822960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s-CL" dirty="0"/>
              <a:t>Potestad tributaria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s-CL" dirty="0"/>
              <a:t>Rentas provenientes de la primera categoría, desde empresas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s-CL" dirty="0"/>
              <a:t>Rentas provenientes de la primera categoría, como contribuyente de Impuesto final IGC-IA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s-CL" dirty="0"/>
              <a:t>Rentas del Trabajo dependiente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s-CL" dirty="0"/>
              <a:t>Rentas del Trabajo independiente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s-CL" dirty="0"/>
              <a:t>Impuesto Global Complementario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es-CL" dirty="0"/>
              <a:t>Impuesto Adicional</a:t>
            </a:r>
          </a:p>
        </p:txBody>
      </p:sp>
    </p:spTree>
    <p:extLst>
      <p:ext uri="{BB962C8B-B14F-4D97-AF65-F5344CB8AC3E}">
        <p14:creationId xmlns:p14="http://schemas.microsoft.com/office/powerpoint/2010/main" val="192685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8182F3-D956-434E-9418-D54ADBC3A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808" y="2636912"/>
            <a:ext cx="2520280" cy="1362075"/>
          </a:xfrm>
        </p:spPr>
        <p:txBody>
          <a:bodyPr/>
          <a:lstStyle/>
          <a:p>
            <a:r>
              <a:rPr lang="es-CL" dirty="0"/>
              <a:t>SUERTE!</a:t>
            </a:r>
          </a:p>
        </p:txBody>
      </p:sp>
    </p:spTree>
    <p:extLst>
      <p:ext uri="{BB962C8B-B14F-4D97-AF65-F5344CB8AC3E}">
        <p14:creationId xmlns:p14="http://schemas.microsoft.com/office/powerpoint/2010/main" val="1143820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F4DC6E-C31E-4370-AB1A-207296E2D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7107" y="292612"/>
            <a:ext cx="6059016" cy="864096"/>
          </a:xfrm>
        </p:spPr>
        <p:txBody>
          <a:bodyPr/>
          <a:lstStyle/>
          <a:p>
            <a:r>
              <a:rPr lang="es-CL" dirty="0"/>
              <a:t>1. Potestad tributaria</a:t>
            </a:r>
          </a:p>
        </p:txBody>
      </p:sp>
      <p:sp>
        <p:nvSpPr>
          <p:cNvPr id="23" name="11 Rectángulo redondeado">
            <a:extLst>
              <a:ext uri="{FF2B5EF4-FFF2-40B4-BE49-F238E27FC236}">
                <a16:creationId xmlns:a16="http://schemas.microsoft.com/office/drawing/2014/main" id="{ED213AB9-76B7-4B82-B8B2-13553561C3FB}"/>
              </a:ext>
            </a:extLst>
          </p:cNvPr>
          <p:cNvSpPr/>
          <p:nvPr/>
        </p:nvSpPr>
        <p:spPr>
          <a:xfrm>
            <a:off x="2987824" y="1804549"/>
            <a:ext cx="929313" cy="63144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Fuente </a:t>
            </a:r>
          </a:p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Renta</a:t>
            </a:r>
          </a:p>
        </p:txBody>
      </p:sp>
      <p:sp>
        <p:nvSpPr>
          <p:cNvPr id="46" name="40 Elipse">
            <a:extLst>
              <a:ext uri="{FF2B5EF4-FFF2-40B4-BE49-F238E27FC236}">
                <a16:creationId xmlns:a16="http://schemas.microsoft.com/office/drawing/2014/main" id="{11DF9CDC-649B-4854-9E0A-2FBF4AC3523B}"/>
              </a:ext>
            </a:extLst>
          </p:cNvPr>
          <p:cNvSpPr/>
          <p:nvPr/>
        </p:nvSpPr>
        <p:spPr>
          <a:xfrm>
            <a:off x="3028493" y="2688723"/>
            <a:ext cx="1032922" cy="55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900" dirty="0"/>
              <a:t>Fuente extranjera</a:t>
            </a:r>
          </a:p>
        </p:txBody>
      </p:sp>
      <p:sp>
        <p:nvSpPr>
          <p:cNvPr id="47" name="43 Elipse">
            <a:extLst>
              <a:ext uri="{FF2B5EF4-FFF2-40B4-BE49-F238E27FC236}">
                <a16:creationId xmlns:a16="http://schemas.microsoft.com/office/drawing/2014/main" id="{97E90E48-4BC7-407A-993C-041BA2C0C002}"/>
              </a:ext>
            </a:extLst>
          </p:cNvPr>
          <p:cNvSpPr/>
          <p:nvPr/>
        </p:nvSpPr>
        <p:spPr>
          <a:xfrm>
            <a:off x="3050316" y="3670545"/>
            <a:ext cx="1032922" cy="607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900" dirty="0"/>
              <a:t>Fuente chilena</a:t>
            </a:r>
          </a:p>
        </p:txBody>
      </p:sp>
      <p:sp>
        <p:nvSpPr>
          <p:cNvPr id="35" name="3 Rectángulo redondeado">
            <a:extLst>
              <a:ext uri="{FF2B5EF4-FFF2-40B4-BE49-F238E27FC236}">
                <a16:creationId xmlns:a16="http://schemas.microsoft.com/office/drawing/2014/main" id="{41904C49-4816-4AF7-A216-7EE56D4334AE}"/>
              </a:ext>
            </a:extLst>
          </p:cNvPr>
          <p:cNvSpPr/>
          <p:nvPr/>
        </p:nvSpPr>
        <p:spPr>
          <a:xfrm>
            <a:off x="192622" y="1786714"/>
            <a:ext cx="926148" cy="6619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Principios de sujeción</a:t>
            </a:r>
          </a:p>
        </p:txBody>
      </p:sp>
      <p:sp>
        <p:nvSpPr>
          <p:cNvPr id="36" name="5 Elipse">
            <a:extLst>
              <a:ext uri="{FF2B5EF4-FFF2-40B4-BE49-F238E27FC236}">
                <a16:creationId xmlns:a16="http://schemas.microsoft.com/office/drawing/2014/main" id="{6918C4E9-C0A9-46AB-AE9E-144D1F4600C7}"/>
              </a:ext>
            </a:extLst>
          </p:cNvPr>
          <p:cNvSpPr/>
          <p:nvPr/>
        </p:nvSpPr>
        <p:spPr>
          <a:xfrm>
            <a:off x="236692" y="2685582"/>
            <a:ext cx="882077" cy="4869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900" dirty="0"/>
              <a:t>Renta mundial</a:t>
            </a:r>
          </a:p>
        </p:txBody>
      </p:sp>
      <p:sp>
        <p:nvSpPr>
          <p:cNvPr id="37" name="19 Elipse">
            <a:extLst>
              <a:ext uri="{FF2B5EF4-FFF2-40B4-BE49-F238E27FC236}">
                <a16:creationId xmlns:a16="http://schemas.microsoft.com/office/drawing/2014/main" id="{9B3A54F6-1D2F-4F86-A44D-862D365E624B}"/>
              </a:ext>
            </a:extLst>
          </p:cNvPr>
          <p:cNvSpPr/>
          <p:nvPr/>
        </p:nvSpPr>
        <p:spPr>
          <a:xfrm>
            <a:off x="236692" y="3658321"/>
            <a:ext cx="882077" cy="485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900" dirty="0"/>
              <a:t>Fuente de la renta</a:t>
            </a:r>
          </a:p>
        </p:txBody>
      </p:sp>
      <p:sp>
        <p:nvSpPr>
          <p:cNvPr id="40" name="4 Rectángulo redondeado">
            <a:extLst>
              <a:ext uri="{FF2B5EF4-FFF2-40B4-BE49-F238E27FC236}">
                <a16:creationId xmlns:a16="http://schemas.microsoft.com/office/drawing/2014/main" id="{D1BE125C-4162-44F2-A58C-1C0AAEF9E85B}"/>
              </a:ext>
            </a:extLst>
          </p:cNvPr>
          <p:cNvSpPr/>
          <p:nvPr/>
        </p:nvSpPr>
        <p:spPr>
          <a:xfrm>
            <a:off x="1619672" y="1804549"/>
            <a:ext cx="1001317" cy="6619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Criterio de sujeción</a:t>
            </a:r>
          </a:p>
        </p:txBody>
      </p:sp>
      <p:sp>
        <p:nvSpPr>
          <p:cNvPr id="42" name="9 Flecha derecha">
            <a:extLst>
              <a:ext uri="{FF2B5EF4-FFF2-40B4-BE49-F238E27FC236}">
                <a16:creationId xmlns:a16="http://schemas.microsoft.com/office/drawing/2014/main" id="{80AF376F-0A13-4B1F-9EF1-076C799FC26D}"/>
              </a:ext>
            </a:extLst>
          </p:cNvPr>
          <p:cNvSpPr/>
          <p:nvPr/>
        </p:nvSpPr>
        <p:spPr>
          <a:xfrm>
            <a:off x="1117597" y="2777265"/>
            <a:ext cx="485553" cy="323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sz="900" dirty="0"/>
          </a:p>
        </p:txBody>
      </p:sp>
      <p:sp>
        <p:nvSpPr>
          <p:cNvPr id="43" name="27 Flecha derecha">
            <a:extLst>
              <a:ext uri="{FF2B5EF4-FFF2-40B4-BE49-F238E27FC236}">
                <a16:creationId xmlns:a16="http://schemas.microsoft.com/office/drawing/2014/main" id="{C4A61DBF-377B-476C-936B-F949AD3FA543}"/>
              </a:ext>
            </a:extLst>
          </p:cNvPr>
          <p:cNvSpPr/>
          <p:nvPr/>
        </p:nvSpPr>
        <p:spPr>
          <a:xfrm>
            <a:off x="1107980" y="3763315"/>
            <a:ext cx="485553" cy="3250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sz="900" dirty="0"/>
          </a:p>
        </p:txBody>
      </p:sp>
      <p:sp>
        <p:nvSpPr>
          <p:cNvPr id="44" name="28 Elipse">
            <a:extLst>
              <a:ext uri="{FF2B5EF4-FFF2-40B4-BE49-F238E27FC236}">
                <a16:creationId xmlns:a16="http://schemas.microsoft.com/office/drawing/2014/main" id="{DC3F5747-1950-419E-8235-354ED9C234BD}"/>
              </a:ext>
            </a:extLst>
          </p:cNvPr>
          <p:cNvSpPr/>
          <p:nvPr/>
        </p:nvSpPr>
        <p:spPr>
          <a:xfrm>
            <a:off x="1619673" y="2649838"/>
            <a:ext cx="1032922" cy="607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900" dirty="0"/>
              <a:t>Con Domicilio  residencia</a:t>
            </a:r>
          </a:p>
        </p:txBody>
      </p:sp>
      <p:sp>
        <p:nvSpPr>
          <p:cNvPr id="45" name="37 Elipse">
            <a:extLst>
              <a:ext uri="{FF2B5EF4-FFF2-40B4-BE49-F238E27FC236}">
                <a16:creationId xmlns:a16="http://schemas.microsoft.com/office/drawing/2014/main" id="{7A8F2D03-579C-45B9-9AFC-48ECFF3C4AC0}"/>
              </a:ext>
            </a:extLst>
          </p:cNvPr>
          <p:cNvSpPr/>
          <p:nvPr/>
        </p:nvSpPr>
        <p:spPr>
          <a:xfrm>
            <a:off x="1619673" y="3621388"/>
            <a:ext cx="1032922" cy="607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900" dirty="0"/>
              <a:t>Sin Domicilio  residencia</a:t>
            </a:r>
          </a:p>
        </p:txBody>
      </p:sp>
      <p:cxnSp>
        <p:nvCxnSpPr>
          <p:cNvPr id="69" name="221 Conector recto de flecha">
            <a:extLst>
              <a:ext uri="{FF2B5EF4-FFF2-40B4-BE49-F238E27FC236}">
                <a16:creationId xmlns:a16="http://schemas.microsoft.com/office/drawing/2014/main" id="{BF3CD441-94C5-453B-8154-8A1BE9EB9C5D}"/>
              </a:ext>
            </a:extLst>
          </p:cNvPr>
          <p:cNvCxnSpPr>
            <a:cxnSpLocks/>
          </p:cNvCxnSpPr>
          <p:nvPr/>
        </p:nvCxnSpPr>
        <p:spPr>
          <a:xfrm>
            <a:off x="2442279" y="2983926"/>
            <a:ext cx="116680" cy="476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225 Conector recto de flecha">
            <a:extLst>
              <a:ext uri="{FF2B5EF4-FFF2-40B4-BE49-F238E27FC236}">
                <a16:creationId xmlns:a16="http://schemas.microsoft.com/office/drawing/2014/main" id="{CFED8408-710B-4385-9547-BCE4B6C10461}"/>
              </a:ext>
            </a:extLst>
          </p:cNvPr>
          <p:cNvCxnSpPr>
            <a:cxnSpLocks/>
          </p:cNvCxnSpPr>
          <p:nvPr/>
        </p:nvCxnSpPr>
        <p:spPr>
          <a:xfrm flipV="1">
            <a:off x="2442279" y="3888803"/>
            <a:ext cx="116680" cy="666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107 Elipse">
            <a:extLst>
              <a:ext uri="{FF2B5EF4-FFF2-40B4-BE49-F238E27FC236}">
                <a16:creationId xmlns:a16="http://schemas.microsoft.com/office/drawing/2014/main" id="{30E4B2CC-2481-497A-817B-0B5C1622FD5E}"/>
              </a:ext>
            </a:extLst>
          </p:cNvPr>
          <p:cNvSpPr/>
          <p:nvPr/>
        </p:nvSpPr>
        <p:spPr>
          <a:xfrm>
            <a:off x="4359455" y="4387251"/>
            <a:ext cx="1040979" cy="584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900" dirty="0"/>
              <a:t>Segunda</a:t>
            </a:r>
          </a:p>
        </p:txBody>
      </p:sp>
      <p:sp>
        <p:nvSpPr>
          <p:cNvPr id="56" name="98 Rectángulo redondeado">
            <a:extLst>
              <a:ext uri="{FF2B5EF4-FFF2-40B4-BE49-F238E27FC236}">
                <a16:creationId xmlns:a16="http://schemas.microsoft.com/office/drawing/2014/main" id="{6D5A3D1C-17B8-406C-A670-03BFB6B809BD}"/>
              </a:ext>
            </a:extLst>
          </p:cNvPr>
          <p:cNvSpPr/>
          <p:nvPr/>
        </p:nvSpPr>
        <p:spPr>
          <a:xfrm>
            <a:off x="4430761" y="1789009"/>
            <a:ext cx="912246" cy="68706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Categoría de la renta</a:t>
            </a:r>
          </a:p>
        </p:txBody>
      </p:sp>
      <p:sp>
        <p:nvSpPr>
          <p:cNvPr id="57" name="105 Elipse">
            <a:extLst>
              <a:ext uri="{FF2B5EF4-FFF2-40B4-BE49-F238E27FC236}">
                <a16:creationId xmlns:a16="http://schemas.microsoft.com/office/drawing/2014/main" id="{C73B469F-EE9D-47F4-BA0A-22ADC6A9A322}"/>
              </a:ext>
            </a:extLst>
          </p:cNvPr>
          <p:cNvSpPr/>
          <p:nvPr/>
        </p:nvSpPr>
        <p:spPr>
          <a:xfrm>
            <a:off x="4355976" y="2775822"/>
            <a:ext cx="1040979" cy="584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900" dirty="0"/>
              <a:t>Primera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50E80F9-C013-4199-A4EF-364855398871}"/>
              </a:ext>
            </a:extLst>
          </p:cNvPr>
          <p:cNvCxnSpPr>
            <a:stCxn id="44" idx="6"/>
            <a:endCxn id="46" idx="2"/>
          </p:cNvCxnSpPr>
          <p:nvPr/>
        </p:nvCxnSpPr>
        <p:spPr>
          <a:xfrm>
            <a:off x="2652595" y="2953448"/>
            <a:ext cx="375898" cy="1430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916E41C0-3D7E-4C95-8B93-4902489E7C4D}"/>
              </a:ext>
            </a:extLst>
          </p:cNvPr>
          <p:cNvCxnSpPr>
            <a:cxnSpLocks/>
            <a:stCxn id="44" idx="6"/>
            <a:endCxn id="47" idx="1"/>
          </p:cNvCxnSpPr>
          <p:nvPr/>
        </p:nvCxnSpPr>
        <p:spPr>
          <a:xfrm>
            <a:off x="2652595" y="2953448"/>
            <a:ext cx="548989" cy="8060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73F6C4BB-7050-42B3-A9A8-0B27796EFF14}"/>
              </a:ext>
            </a:extLst>
          </p:cNvPr>
          <p:cNvCxnSpPr>
            <a:cxnSpLocks/>
            <a:stCxn id="45" idx="6"/>
            <a:endCxn id="47" idx="2"/>
          </p:cNvCxnSpPr>
          <p:nvPr/>
        </p:nvCxnSpPr>
        <p:spPr>
          <a:xfrm>
            <a:off x="2652595" y="3924998"/>
            <a:ext cx="397721" cy="491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107 Elipse">
            <a:extLst>
              <a:ext uri="{FF2B5EF4-FFF2-40B4-BE49-F238E27FC236}">
                <a16:creationId xmlns:a16="http://schemas.microsoft.com/office/drawing/2014/main" id="{101F56C0-690C-4B68-9178-5865B412E764}"/>
              </a:ext>
            </a:extLst>
          </p:cNvPr>
          <p:cNvSpPr/>
          <p:nvPr/>
        </p:nvSpPr>
        <p:spPr>
          <a:xfrm>
            <a:off x="7524326" y="3852036"/>
            <a:ext cx="1512169" cy="584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900" dirty="0"/>
              <a:t>Global Complementario o Adicional</a:t>
            </a:r>
          </a:p>
        </p:txBody>
      </p:sp>
      <p:sp>
        <p:nvSpPr>
          <p:cNvPr id="28" name="98 Rectángulo redondeado">
            <a:extLst>
              <a:ext uri="{FF2B5EF4-FFF2-40B4-BE49-F238E27FC236}">
                <a16:creationId xmlns:a16="http://schemas.microsoft.com/office/drawing/2014/main" id="{E186E11F-91B4-4270-86FF-6111B182C00E}"/>
              </a:ext>
            </a:extLst>
          </p:cNvPr>
          <p:cNvSpPr/>
          <p:nvPr/>
        </p:nvSpPr>
        <p:spPr>
          <a:xfrm>
            <a:off x="5803673" y="1804549"/>
            <a:ext cx="912246" cy="68706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Obtención</a:t>
            </a:r>
          </a:p>
        </p:txBody>
      </p:sp>
      <p:sp>
        <p:nvSpPr>
          <p:cNvPr id="29" name="105 Elipse">
            <a:extLst>
              <a:ext uri="{FF2B5EF4-FFF2-40B4-BE49-F238E27FC236}">
                <a16:creationId xmlns:a16="http://schemas.microsoft.com/office/drawing/2014/main" id="{AE55F2EA-AED3-4FEE-99B1-D965BD0B738A}"/>
              </a:ext>
            </a:extLst>
          </p:cNvPr>
          <p:cNvSpPr/>
          <p:nvPr/>
        </p:nvSpPr>
        <p:spPr>
          <a:xfrm>
            <a:off x="5728888" y="2791362"/>
            <a:ext cx="1228662" cy="584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900" dirty="0"/>
              <a:t>Desde empresas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E6B589A-1A50-451B-9F8C-8D5639B14C6E}"/>
              </a:ext>
            </a:extLst>
          </p:cNvPr>
          <p:cNvCxnSpPr>
            <a:cxnSpLocks/>
            <a:stCxn id="57" idx="6"/>
            <a:endCxn id="29" idx="2"/>
          </p:cNvCxnSpPr>
          <p:nvPr/>
        </p:nvCxnSpPr>
        <p:spPr>
          <a:xfrm>
            <a:off x="5396955" y="3067882"/>
            <a:ext cx="331933" cy="155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8ACF34E-45B0-4F19-A450-639A7B5D9EBE}"/>
              </a:ext>
            </a:extLst>
          </p:cNvPr>
          <p:cNvCxnSpPr>
            <a:cxnSpLocks/>
            <a:endCxn id="48" idx="2"/>
          </p:cNvCxnSpPr>
          <p:nvPr/>
        </p:nvCxnSpPr>
        <p:spPr>
          <a:xfrm flipV="1">
            <a:off x="5292080" y="4456260"/>
            <a:ext cx="468381" cy="1248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113255F-9541-436A-B274-5247408ABDFB}"/>
              </a:ext>
            </a:extLst>
          </p:cNvPr>
          <p:cNvCxnSpPr>
            <a:cxnSpLocks/>
            <a:stCxn id="29" idx="6"/>
            <a:endCxn id="27" idx="0"/>
          </p:cNvCxnSpPr>
          <p:nvPr/>
        </p:nvCxnSpPr>
        <p:spPr>
          <a:xfrm>
            <a:off x="6957550" y="3083422"/>
            <a:ext cx="1322861" cy="76861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105 Elipse">
            <a:extLst>
              <a:ext uri="{FF2B5EF4-FFF2-40B4-BE49-F238E27FC236}">
                <a16:creationId xmlns:a16="http://schemas.microsoft.com/office/drawing/2014/main" id="{389E0744-75C3-436F-8831-7690BAC11444}"/>
              </a:ext>
            </a:extLst>
          </p:cNvPr>
          <p:cNvSpPr/>
          <p:nvPr/>
        </p:nvSpPr>
        <p:spPr>
          <a:xfrm>
            <a:off x="5760461" y="4164200"/>
            <a:ext cx="1228662" cy="584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900" dirty="0"/>
              <a:t>Trabajo independiente</a:t>
            </a:r>
          </a:p>
        </p:txBody>
      </p:sp>
      <p:sp>
        <p:nvSpPr>
          <p:cNvPr id="49" name="105 Elipse">
            <a:extLst>
              <a:ext uri="{FF2B5EF4-FFF2-40B4-BE49-F238E27FC236}">
                <a16:creationId xmlns:a16="http://schemas.microsoft.com/office/drawing/2014/main" id="{C1FA43CE-7BE3-45F4-B4DF-FFB47723D4C7}"/>
              </a:ext>
            </a:extLst>
          </p:cNvPr>
          <p:cNvSpPr/>
          <p:nvPr/>
        </p:nvSpPr>
        <p:spPr>
          <a:xfrm>
            <a:off x="5760461" y="3407374"/>
            <a:ext cx="1228662" cy="584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900" dirty="0"/>
              <a:t>Directa</a:t>
            </a:r>
          </a:p>
        </p:txBody>
      </p:sp>
      <p:sp>
        <p:nvSpPr>
          <p:cNvPr id="50" name="105 Elipse">
            <a:extLst>
              <a:ext uri="{FF2B5EF4-FFF2-40B4-BE49-F238E27FC236}">
                <a16:creationId xmlns:a16="http://schemas.microsoft.com/office/drawing/2014/main" id="{B4D775C8-4739-43BB-A487-61ECFEAED61E}"/>
              </a:ext>
            </a:extLst>
          </p:cNvPr>
          <p:cNvSpPr/>
          <p:nvPr/>
        </p:nvSpPr>
        <p:spPr>
          <a:xfrm>
            <a:off x="5803673" y="4901005"/>
            <a:ext cx="1228662" cy="584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900" dirty="0"/>
              <a:t>Trabajo dependiente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489797C-649A-4A66-91A2-5AD0BCADD1F1}"/>
              </a:ext>
            </a:extLst>
          </p:cNvPr>
          <p:cNvCxnSpPr>
            <a:cxnSpLocks/>
            <a:stCxn id="58" idx="6"/>
            <a:endCxn id="50" idx="1"/>
          </p:cNvCxnSpPr>
          <p:nvPr/>
        </p:nvCxnSpPr>
        <p:spPr>
          <a:xfrm>
            <a:off x="5400434" y="4679311"/>
            <a:ext cx="583172" cy="30723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EA48798-D8C9-4AEA-B05D-F1A221E31579}"/>
              </a:ext>
            </a:extLst>
          </p:cNvPr>
          <p:cNvCxnSpPr>
            <a:cxnSpLocks/>
            <a:stCxn id="57" idx="5"/>
            <a:endCxn id="49" idx="2"/>
          </p:cNvCxnSpPr>
          <p:nvPr/>
        </p:nvCxnSpPr>
        <p:spPr>
          <a:xfrm>
            <a:off x="5244507" y="3274399"/>
            <a:ext cx="515954" cy="4250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C2A603DF-55B4-4A95-AD55-492628B1C43D}"/>
              </a:ext>
            </a:extLst>
          </p:cNvPr>
          <p:cNvCxnSpPr>
            <a:cxnSpLocks/>
            <a:stCxn id="49" idx="6"/>
            <a:endCxn id="27" idx="1"/>
          </p:cNvCxnSpPr>
          <p:nvPr/>
        </p:nvCxnSpPr>
        <p:spPr>
          <a:xfrm>
            <a:off x="6989123" y="3699434"/>
            <a:ext cx="756655" cy="23814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E1D0C80-022F-4A22-A2EA-1123774E6958}"/>
              </a:ext>
            </a:extLst>
          </p:cNvPr>
          <p:cNvCxnSpPr>
            <a:cxnSpLocks/>
            <a:stCxn id="48" idx="6"/>
            <a:endCxn id="27" idx="2"/>
          </p:cNvCxnSpPr>
          <p:nvPr/>
        </p:nvCxnSpPr>
        <p:spPr>
          <a:xfrm flipV="1">
            <a:off x="6989123" y="4144096"/>
            <a:ext cx="535203" cy="3121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3F35C690-584A-4A69-B7BF-A4E2C3471FB2}"/>
              </a:ext>
            </a:extLst>
          </p:cNvPr>
          <p:cNvCxnSpPr>
            <a:cxnSpLocks/>
            <a:stCxn id="50" idx="6"/>
            <a:endCxn id="72" idx="2"/>
          </p:cNvCxnSpPr>
          <p:nvPr/>
        </p:nvCxnSpPr>
        <p:spPr>
          <a:xfrm flipV="1">
            <a:off x="7032335" y="5124989"/>
            <a:ext cx="523568" cy="6807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98 Rectángulo redondeado">
            <a:extLst>
              <a:ext uri="{FF2B5EF4-FFF2-40B4-BE49-F238E27FC236}">
                <a16:creationId xmlns:a16="http://schemas.microsoft.com/office/drawing/2014/main" id="{09E40E58-275D-4CFA-B0FB-0F024D07DEF7}"/>
              </a:ext>
            </a:extLst>
          </p:cNvPr>
          <p:cNvSpPr/>
          <p:nvPr/>
        </p:nvSpPr>
        <p:spPr>
          <a:xfrm>
            <a:off x="7368297" y="1812235"/>
            <a:ext cx="912246" cy="68706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Impuesto final</a:t>
            </a:r>
          </a:p>
        </p:txBody>
      </p:sp>
      <p:sp>
        <p:nvSpPr>
          <p:cNvPr id="72" name="107 Elipse">
            <a:extLst>
              <a:ext uri="{FF2B5EF4-FFF2-40B4-BE49-F238E27FC236}">
                <a16:creationId xmlns:a16="http://schemas.microsoft.com/office/drawing/2014/main" id="{6EB4FCE4-6A2F-4FC5-BD6C-19ECE7B67689}"/>
              </a:ext>
            </a:extLst>
          </p:cNvPr>
          <p:cNvSpPr/>
          <p:nvPr/>
        </p:nvSpPr>
        <p:spPr>
          <a:xfrm>
            <a:off x="7555903" y="4832929"/>
            <a:ext cx="1512169" cy="584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900" dirty="0"/>
              <a:t>Con otras rentas afectas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E8B554B-2007-48DC-A628-966187A1F52A}"/>
              </a:ext>
            </a:extLst>
          </p:cNvPr>
          <p:cNvCxnSpPr>
            <a:cxnSpLocks/>
            <a:stCxn id="72" idx="0"/>
            <a:endCxn id="27" idx="4"/>
          </p:cNvCxnSpPr>
          <p:nvPr/>
        </p:nvCxnSpPr>
        <p:spPr>
          <a:xfrm flipH="1" flipV="1">
            <a:off x="8280411" y="4436155"/>
            <a:ext cx="31577" cy="39677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FE49DA4F-6328-4390-B4A3-571ED24029D0}"/>
              </a:ext>
            </a:extLst>
          </p:cNvPr>
          <p:cNvCxnSpPr>
            <a:cxnSpLocks/>
            <a:stCxn id="46" idx="6"/>
            <a:endCxn id="57" idx="2"/>
          </p:cNvCxnSpPr>
          <p:nvPr/>
        </p:nvCxnSpPr>
        <p:spPr>
          <a:xfrm>
            <a:off x="4061415" y="2967754"/>
            <a:ext cx="294561" cy="1001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E728AFFC-B072-4942-A91F-8381604E8F9C}"/>
              </a:ext>
            </a:extLst>
          </p:cNvPr>
          <p:cNvCxnSpPr>
            <a:cxnSpLocks/>
            <a:stCxn id="46" idx="5"/>
            <a:endCxn id="58" idx="0"/>
          </p:cNvCxnSpPr>
          <p:nvPr/>
        </p:nvCxnSpPr>
        <p:spPr>
          <a:xfrm>
            <a:off x="3910147" y="3165059"/>
            <a:ext cx="969798" cy="122219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450F303-53B5-441D-90F9-CF8EC5202DBB}"/>
              </a:ext>
            </a:extLst>
          </p:cNvPr>
          <p:cNvCxnSpPr>
            <a:cxnSpLocks/>
            <a:stCxn id="47" idx="7"/>
            <a:endCxn id="57" idx="3"/>
          </p:cNvCxnSpPr>
          <p:nvPr/>
        </p:nvCxnSpPr>
        <p:spPr>
          <a:xfrm flipV="1">
            <a:off x="3931970" y="3274399"/>
            <a:ext cx="576454" cy="48507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B779DEA9-831D-41C4-9D8E-B02B5ACA13C1}"/>
              </a:ext>
            </a:extLst>
          </p:cNvPr>
          <p:cNvCxnSpPr>
            <a:cxnSpLocks/>
            <a:stCxn id="47" idx="5"/>
            <a:endCxn id="58" idx="1"/>
          </p:cNvCxnSpPr>
          <p:nvPr/>
        </p:nvCxnSpPr>
        <p:spPr>
          <a:xfrm>
            <a:off x="3931970" y="4188838"/>
            <a:ext cx="579933" cy="28395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34FA12C1-3C3B-44AF-B47A-6067030AA0F3}"/>
              </a:ext>
            </a:extLst>
          </p:cNvPr>
          <p:cNvSpPr/>
          <p:nvPr/>
        </p:nvSpPr>
        <p:spPr>
          <a:xfrm>
            <a:off x="447307" y="3274399"/>
            <a:ext cx="583700" cy="22660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Art. 33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4C577A0D-16B7-4EAF-A1F4-BB5BB2FE60AC}"/>
              </a:ext>
            </a:extLst>
          </p:cNvPr>
          <p:cNvSpPr/>
          <p:nvPr/>
        </p:nvSpPr>
        <p:spPr>
          <a:xfrm>
            <a:off x="1810917" y="3240679"/>
            <a:ext cx="656189" cy="22660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Arts.  59+CC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F9962FEE-47B4-4B61-89CF-0E441025EC16}"/>
              </a:ext>
            </a:extLst>
          </p:cNvPr>
          <p:cNvSpPr/>
          <p:nvPr/>
        </p:nvSpPr>
        <p:spPr>
          <a:xfrm>
            <a:off x="1823596" y="3472144"/>
            <a:ext cx="656189" cy="22660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Art.  8 N°8 CT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F4CD904F-9EDB-493C-AD6C-30FF5F51D47E}"/>
              </a:ext>
            </a:extLst>
          </p:cNvPr>
          <p:cNvSpPr/>
          <p:nvPr/>
        </p:nvSpPr>
        <p:spPr>
          <a:xfrm>
            <a:off x="3235833" y="4209546"/>
            <a:ext cx="656189" cy="22660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Arts. 10-11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40A3A746-433C-44B6-9FD9-79A1196FBA15}"/>
              </a:ext>
            </a:extLst>
          </p:cNvPr>
          <p:cNvSpPr/>
          <p:nvPr/>
        </p:nvSpPr>
        <p:spPr>
          <a:xfrm>
            <a:off x="4567849" y="3289408"/>
            <a:ext cx="656189" cy="22660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Art.  20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51DF3A78-4E10-47BC-83F3-A328F3FCA867}"/>
              </a:ext>
            </a:extLst>
          </p:cNvPr>
          <p:cNvSpPr/>
          <p:nvPr/>
        </p:nvSpPr>
        <p:spPr>
          <a:xfrm>
            <a:off x="5224038" y="4177661"/>
            <a:ext cx="656189" cy="22660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Art.  42-1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3A6FC138-076E-4588-991D-99E9DE651C19}"/>
              </a:ext>
            </a:extLst>
          </p:cNvPr>
          <p:cNvSpPr/>
          <p:nvPr/>
        </p:nvSpPr>
        <p:spPr>
          <a:xfrm>
            <a:off x="5171730" y="4884639"/>
            <a:ext cx="656189" cy="22660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Art.  42-2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713CD966-5BD2-418A-A3DB-C71A9963D5BC}"/>
              </a:ext>
            </a:extLst>
          </p:cNvPr>
          <p:cNvSpPr/>
          <p:nvPr/>
        </p:nvSpPr>
        <p:spPr>
          <a:xfrm>
            <a:off x="8380306" y="3673128"/>
            <a:ext cx="656189" cy="22660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Art.  52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5BC00075-9468-40D7-B240-5AC1D35F81CA}"/>
              </a:ext>
            </a:extLst>
          </p:cNvPr>
          <p:cNvSpPr/>
          <p:nvPr/>
        </p:nvSpPr>
        <p:spPr>
          <a:xfrm>
            <a:off x="8392988" y="4330815"/>
            <a:ext cx="656189" cy="22660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Art.  58+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7E91484F-130B-44ED-A9CC-8795743B8B00}"/>
              </a:ext>
            </a:extLst>
          </p:cNvPr>
          <p:cNvSpPr/>
          <p:nvPr/>
        </p:nvSpPr>
        <p:spPr>
          <a:xfrm>
            <a:off x="6966024" y="4853034"/>
            <a:ext cx="656189" cy="22660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Art.  43-1</a:t>
            </a:r>
          </a:p>
        </p:txBody>
      </p:sp>
      <p:sp>
        <p:nvSpPr>
          <p:cNvPr id="101" name="107 Elipse">
            <a:extLst>
              <a:ext uri="{FF2B5EF4-FFF2-40B4-BE49-F238E27FC236}">
                <a16:creationId xmlns:a16="http://schemas.microsoft.com/office/drawing/2014/main" id="{F8FB6739-54C7-4CE5-A666-EDF89250C7D5}"/>
              </a:ext>
            </a:extLst>
          </p:cNvPr>
          <p:cNvSpPr/>
          <p:nvPr/>
        </p:nvSpPr>
        <p:spPr>
          <a:xfrm>
            <a:off x="7573247" y="5521763"/>
            <a:ext cx="1512169" cy="584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900" dirty="0"/>
              <a:t>Sin otras rentas afectas: IUSC mensual o anual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75BCCFC1-0598-4EF2-8719-8D1F931E337F}"/>
              </a:ext>
            </a:extLst>
          </p:cNvPr>
          <p:cNvCxnSpPr>
            <a:cxnSpLocks/>
            <a:stCxn id="50" idx="6"/>
            <a:endCxn id="101" idx="2"/>
          </p:cNvCxnSpPr>
          <p:nvPr/>
        </p:nvCxnSpPr>
        <p:spPr>
          <a:xfrm>
            <a:off x="7032335" y="5193065"/>
            <a:ext cx="540912" cy="62075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>
            <a:extLst>
              <a:ext uri="{FF2B5EF4-FFF2-40B4-BE49-F238E27FC236}">
                <a16:creationId xmlns:a16="http://schemas.microsoft.com/office/drawing/2014/main" id="{1EAD86F7-50B4-4343-9957-5872EF7691C2}"/>
              </a:ext>
            </a:extLst>
          </p:cNvPr>
          <p:cNvSpPr/>
          <p:nvPr/>
        </p:nvSpPr>
        <p:spPr>
          <a:xfrm>
            <a:off x="6726736" y="5568893"/>
            <a:ext cx="656189" cy="22660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Art.  43-1</a:t>
            </a:r>
          </a:p>
        </p:txBody>
      </p:sp>
    </p:spTree>
    <p:extLst>
      <p:ext uri="{BB962C8B-B14F-4D97-AF65-F5344CB8AC3E}">
        <p14:creationId xmlns:p14="http://schemas.microsoft.com/office/powerpoint/2010/main" val="144908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4BAF3F-379E-4193-A309-21FE8F5F8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Ejemplos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66E980B-7D80-41B9-BE03-4D2F7E6FD722}"/>
              </a:ext>
            </a:extLst>
          </p:cNvPr>
          <p:cNvSpPr txBox="1">
            <a:spLocks noChangeArrowheads="1"/>
          </p:cNvSpPr>
          <p:nvPr/>
        </p:nvSpPr>
        <p:spPr>
          <a:xfrm>
            <a:off x="94850" y="1208490"/>
            <a:ext cx="4837190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CL" altLang="en-US" sz="1600" dirty="0">
              <a:latin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CL" altLang="en-US" sz="1600" dirty="0">
                <a:latin typeface="Arial" panose="020B0604020202020204" pitchFamily="34" charset="0"/>
              </a:rPr>
              <a:t>Felipe, con domicilio en Chile, obtiene una ganancia de 50.000 euros en la venta de acciones de empresa emisora situada en España;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CL" altLang="en-US" sz="1600" dirty="0">
                <a:latin typeface="Arial" panose="020B0604020202020204" pitchFamily="34" charset="0"/>
              </a:rPr>
              <a:t>Ricardo, egresado de pregrado de la FEN, sin domicilio en Chile dado que desde el 2000 vive con su esposa e hijas y trabaja en Argentina. Su renta mensual es el sueldo de $20.000 que le pagan en ese país.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CL" altLang="en-US" sz="1600" dirty="0">
                <a:latin typeface="Arial" panose="020B0604020202020204" pitchFamily="34" charset="0"/>
              </a:rPr>
              <a:t>Mr. </a:t>
            </a:r>
            <a:r>
              <a:rPr lang="es-CL" altLang="en-US" sz="1600" dirty="0" err="1">
                <a:latin typeface="Arial" panose="020B0604020202020204" pitchFamily="34" charset="0"/>
              </a:rPr>
              <a:t>Warlock</a:t>
            </a:r>
            <a:r>
              <a:rPr lang="es-CL" altLang="en-US" sz="1600" dirty="0">
                <a:latin typeface="Arial" panose="020B0604020202020204" pitchFamily="34" charset="0"/>
              </a:rPr>
              <a:t>, australiano, tiene domicilio en Chile desde hace 2 años. Llegó desde Canadá. El año pasado obtuvo unos intereses que le pago un banco Canadiense. En Chile obtiene honorarios por $20.000.000 mensuales.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s-CL" altLang="en-US" sz="1600" dirty="0">
                <a:latin typeface="Arial" panose="020B0604020202020204" pitchFamily="34" charset="0"/>
              </a:rPr>
              <a:t>El señor </a:t>
            </a:r>
            <a:r>
              <a:rPr lang="es-CL" altLang="en-US" sz="1600" dirty="0" err="1">
                <a:latin typeface="Arial" panose="020B0604020202020204" pitchFamily="34" charset="0"/>
              </a:rPr>
              <a:t>Sebastían</a:t>
            </a:r>
            <a:r>
              <a:rPr lang="es-CL" altLang="en-US" sz="1600" dirty="0">
                <a:latin typeface="Arial" panose="020B0604020202020204" pitchFamily="34" charset="0"/>
              </a:rPr>
              <a:t> Peñaranda, domiciliado en Chile tiene acciones de una empresa domiciliada en Islas Vírgenes, la que el año pasado le remesó dividendos por US$30.000.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s-CL" altLang="en-US" sz="1600" dirty="0">
              <a:latin typeface="Arial" panose="020B0604020202020204" pitchFamily="34" charset="0"/>
            </a:endParaRPr>
          </a:p>
        </p:txBody>
      </p:sp>
      <p:sp>
        <p:nvSpPr>
          <p:cNvPr id="4" name="11 Rectángulo redondeado">
            <a:extLst>
              <a:ext uri="{FF2B5EF4-FFF2-40B4-BE49-F238E27FC236}">
                <a16:creationId xmlns:a16="http://schemas.microsoft.com/office/drawing/2014/main" id="{C1F0B729-4668-4AE7-B60C-6906EACDB5B9}"/>
              </a:ext>
            </a:extLst>
          </p:cNvPr>
          <p:cNvSpPr/>
          <p:nvPr/>
        </p:nvSpPr>
        <p:spPr>
          <a:xfrm>
            <a:off x="7100103" y="836712"/>
            <a:ext cx="929313" cy="6619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Fuente </a:t>
            </a:r>
          </a:p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Renta</a:t>
            </a:r>
          </a:p>
        </p:txBody>
      </p:sp>
      <p:sp>
        <p:nvSpPr>
          <p:cNvPr id="5" name="3 Rectángulo redondeado">
            <a:extLst>
              <a:ext uri="{FF2B5EF4-FFF2-40B4-BE49-F238E27FC236}">
                <a16:creationId xmlns:a16="http://schemas.microsoft.com/office/drawing/2014/main" id="{7CB0A78B-8C3D-4627-9479-E6A7342B0E77}"/>
              </a:ext>
            </a:extLst>
          </p:cNvPr>
          <p:cNvSpPr/>
          <p:nvPr/>
        </p:nvSpPr>
        <p:spPr>
          <a:xfrm>
            <a:off x="4999386" y="836712"/>
            <a:ext cx="926148" cy="6619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Principios de sujeción</a:t>
            </a:r>
          </a:p>
        </p:txBody>
      </p:sp>
      <p:sp>
        <p:nvSpPr>
          <p:cNvPr id="6" name="4 Rectángulo redondeado">
            <a:extLst>
              <a:ext uri="{FF2B5EF4-FFF2-40B4-BE49-F238E27FC236}">
                <a16:creationId xmlns:a16="http://schemas.microsoft.com/office/drawing/2014/main" id="{4790BD0C-597C-4A77-91FC-844C41D60C90}"/>
              </a:ext>
            </a:extLst>
          </p:cNvPr>
          <p:cNvSpPr/>
          <p:nvPr/>
        </p:nvSpPr>
        <p:spPr>
          <a:xfrm>
            <a:off x="6012160" y="836712"/>
            <a:ext cx="1001317" cy="6619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Criterio de sujeción</a:t>
            </a:r>
          </a:p>
        </p:txBody>
      </p:sp>
      <p:sp>
        <p:nvSpPr>
          <p:cNvPr id="7" name="98 Rectángulo redondeado">
            <a:extLst>
              <a:ext uri="{FF2B5EF4-FFF2-40B4-BE49-F238E27FC236}">
                <a16:creationId xmlns:a16="http://schemas.microsoft.com/office/drawing/2014/main" id="{A721266C-D6CD-435B-B43D-CFCA2AEC1D5F}"/>
              </a:ext>
            </a:extLst>
          </p:cNvPr>
          <p:cNvSpPr/>
          <p:nvPr/>
        </p:nvSpPr>
        <p:spPr>
          <a:xfrm>
            <a:off x="8142688" y="812407"/>
            <a:ext cx="912246" cy="68706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Categoría de la renta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AFA98F7-3BC6-45F6-B807-2147D26447DD}"/>
              </a:ext>
            </a:extLst>
          </p:cNvPr>
          <p:cNvCxnSpPr/>
          <p:nvPr/>
        </p:nvCxnSpPr>
        <p:spPr>
          <a:xfrm>
            <a:off x="683568" y="24928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C18211B-F7C6-46B3-AEF6-74E35717A8F5}"/>
              </a:ext>
            </a:extLst>
          </p:cNvPr>
          <p:cNvCxnSpPr/>
          <p:nvPr/>
        </p:nvCxnSpPr>
        <p:spPr>
          <a:xfrm>
            <a:off x="611560" y="3789040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3BE4987-DCFD-41AE-952A-E53A2A64D511}"/>
              </a:ext>
            </a:extLst>
          </p:cNvPr>
          <p:cNvCxnSpPr/>
          <p:nvPr/>
        </p:nvCxnSpPr>
        <p:spPr>
          <a:xfrm>
            <a:off x="611560" y="501317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593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EAD1ABC4-5A83-4796-B58C-36DE702ADFD6}"/>
              </a:ext>
            </a:extLst>
          </p:cNvPr>
          <p:cNvSpPr/>
          <p:nvPr/>
        </p:nvSpPr>
        <p:spPr>
          <a:xfrm>
            <a:off x="3501430" y="358746"/>
            <a:ext cx="21602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/>
              <a:t>Existe una ‘renta’: ingreso, beneficio, utilidad, aumento de patrimonio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4AF3D541-9D11-423F-A073-A050D695D28D}"/>
              </a:ext>
            </a:extLst>
          </p:cNvPr>
          <p:cNvSpPr/>
          <p:nvPr/>
        </p:nvSpPr>
        <p:spPr>
          <a:xfrm>
            <a:off x="909214" y="1167726"/>
            <a:ext cx="2160240" cy="5760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/>
              <a:t>Se apartan los Ingresos No Renta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F47E11B1-4087-4E9E-BB85-1B9E54595353}"/>
              </a:ext>
            </a:extLst>
          </p:cNvPr>
          <p:cNvSpPr/>
          <p:nvPr/>
        </p:nvSpPr>
        <p:spPr>
          <a:xfrm>
            <a:off x="3501430" y="1167726"/>
            <a:ext cx="21602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/>
              <a:t>Se clasifica la ‘renta’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067DF02F-00DA-460A-A1C6-4DE78756CE9E}"/>
              </a:ext>
            </a:extLst>
          </p:cNvPr>
          <p:cNvSpPr/>
          <p:nvPr/>
        </p:nvSpPr>
        <p:spPr>
          <a:xfrm>
            <a:off x="1723538" y="2036014"/>
            <a:ext cx="21602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/>
              <a:t>Del trabajo</a:t>
            </a:r>
          </a:p>
          <a:p>
            <a:pPr algn="ctr"/>
            <a:r>
              <a:rPr lang="es-CL" sz="1400" dirty="0"/>
              <a:t>Segunda Categoría (percibido)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5F37A7E4-4484-42B5-8253-D5853D784C8A}"/>
              </a:ext>
            </a:extLst>
          </p:cNvPr>
          <p:cNvSpPr/>
          <p:nvPr/>
        </p:nvSpPr>
        <p:spPr>
          <a:xfrm>
            <a:off x="5246306" y="2036014"/>
            <a:ext cx="21602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/>
              <a:t>Del Capital</a:t>
            </a:r>
          </a:p>
          <a:p>
            <a:pPr algn="ctr"/>
            <a:r>
              <a:rPr lang="es-CL" sz="1400" dirty="0"/>
              <a:t>Primera Categoría (percibido o devengado)</a:t>
            </a:r>
          </a:p>
        </p:txBody>
      </p:sp>
      <p:cxnSp>
        <p:nvCxnSpPr>
          <p:cNvPr id="22" name="Conector: angular 21">
            <a:extLst>
              <a:ext uri="{FF2B5EF4-FFF2-40B4-BE49-F238E27FC236}">
                <a16:creationId xmlns:a16="http://schemas.microsoft.com/office/drawing/2014/main" id="{12FD9714-362E-4130-A571-BE201878902D}"/>
              </a:ext>
            </a:extLst>
          </p:cNvPr>
          <p:cNvCxnSpPr>
            <a:cxnSpLocks/>
            <a:stCxn id="13" idx="1"/>
            <a:endCxn id="14" idx="0"/>
          </p:cNvCxnSpPr>
          <p:nvPr/>
        </p:nvCxnSpPr>
        <p:spPr>
          <a:xfrm rot="10800000" flipV="1">
            <a:off x="1989334" y="646778"/>
            <a:ext cx="1512096" cy="520948"/>
          </a:xfrm>
          <a:prstGeom prst="bentConnector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Conector: angular 23">
            <a:extLst>
              <a:ext uri="{FF2B5EF4-FFF2-40B4-BE49-F238E27FC236}">
                <a16:creationId xmlns:a16="http://schemas.microsoft.com/office/drawing/2014/main" id="{5279774E-7406-4EDF-9B43-1020867E8AB0}"/>
              </a:ext>
            </a:extLst>
          </p:cNvPr>
          <p:cNvCxnSpPr>
            <a:cxnSpLocks/>
            <a:stCxn id="15" idx="2"/>
            <a:endCxn id="16" idx="3"/>
          </p:cNvCxnSpPr>
          <p:nvPr/>
        </p:nvCxnSpPr>
        <p:spPr>
          <a:xfrm rot="5400000">
            <a:off x="3942536" y="1685032"/>
            <a:ext cx="580256" cy="697772"/>
          </a:xfrm>
          <a:prstGeom prst="bent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: angular 26">
            <a:extLst>
              <a:ext uri="{FF2B5EF4-FFF2-40B4-BE49-F238E27FC236}">
                <a16:creationId xmlns:a16="http://schemas.microsoft.com/office/drawing/2014/main" id="{E8F780FB-E91F-4019-BEB0-99870F61D659}"/>
              </a:ext>
            </a:extLst>
          </p:cNvPr>
          <p:cNvCxnSpPr>
            <a:cxnSpLocks/>
            <a:stCxn id="15" idx="2"/>
            <a:endCxn id="17" idx="1"/>
          </p:cNvCxnSpPr>
          <p:nvPr/>
        </p:nvCxnSpPr>
        <p:spPr>
          <a:xfrm rot="16200000" flipH="1">
            <a:off x="4623800" y="1701540"/>
            <a:ext cx="580256" cy="664756"/>
          </a:xfrm>
          <a:prstGeom prst="bent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: angular 32">
            <a:extLst>
              <a:ext uri="{FF2B5EF4-FFF2-40B4-BE49-F238E27FC236}">
                <a16:creationId xmlns:a16="http://schemas.microsoft.com/office/drawing/2014/main" id="{F2830BF7-152D-469F-86F6-3A0428075CD6}"/>
              </a:ext>
            </a:extLst>
          </p:cNvPr>
          <p:cNvCxnSpPr>
            <a:cxnSpLocks/>
            <a:stCxn id="14" idx="3"/>
            <a:endCxn id="15" idx="1"/>
          </p:cNvCxnSpPr>
          <p:nvPr/>
        </p:nvCxnSpPr>
        <p:spPr>
          <a:xfrm>
            <a:off x="3069454" y="1455758"/>
            <a:ext cx="431976" cy="12700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DC5D109E-E531-451A-9699-BED0CCC7D73B}"/>
              </a:ext>
            </a:extLst>
          </p:cNvPr>
          <p:cNvSpPr/>
          <p:nvPr/>
        </p:nvSpPr>
        <p:spPr>
          <a:xfrm>
            <a:off x="3498155" y="2972358"/>
            <a:ext cx="21602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/>
              <a:t>Se establece y mide el ‘hecho gravado’</a:t>
            </a:r>
          </a:p>
        </p:txBody>
      </p:sp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id="{A82DCE87-DEBB-44C9-821B-0B4BDD6AF4B5}"/>
              </a:ext>
            </a:extLst>
          </p:cNvPr>
          <p:cNvSpPr/>
          <p:nvPr/>
        </p:nvSpPr>
        <p:spPr>
          <a:xfrm>
            <a:off x="6540" y="5264420"/>
            <a:ext cx="1205413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err="1"/>
              <a:t>Impto</a:t>
            </a:r>
            <a:r>
              <a:rPr lang="es-CL" sz="1400" dirty="0"/>
              <a:t> Único de Segunda Categoría</a:t>
            </a:r>
          </a:p>
        </p:txBody>
      </p:sp>
      <p:sp>
        <p:nvSpPr>
          <p:cNvPr id="43" name="Rectángulo: esquinas redondeadas 42">
            <a:extLst>
              <a:ext uri="{FF2B5EF4-FFF2-40B4-BE49-F238E27FC236}">
                <a16:creationId xmlns:a16="http://schemas.microsoft.com/office/drawing/2014/main" id="{B8153FF1-70FF-40AD-A338-FCFD7854DBB8}"/>
              </a:ext>
            </a:extLst>
          </p:cNvPr>
          <p:cNvSpPr/>
          <p:nvPr/>
        </p:nvSpPr>
        <p:spPr>
          <a:xfrm>
            <a:off x="2349374" y="5732472"/>
            <a:ext cx="446449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 err="1"/>
              <a:t>Impto</a:t>
            </a:r>
            <a:r>
              <a:rPr lang="es-CL" sz="1400" dirty="0"/>
              <a:t> Global Complementario, y/o Adicional, según corresponda</a:t>
            </a:r>
          </a:p>
        </p:txBody>
      </p:sp>
      <p:sp>
        <p:nvSpPr>
          <p:cNvPr id="45" name="Rectángulo: esquinas redondeadas 44">
            <a:extLst>
              <a:ext uri="{FF2B5EF4-FFF2-40B4-BE49-F238E27FC236}">
                <a16:creationId xmlns:a16="http://schemas.microsoft.com/office/drawing/2014/main" id="{721DE7C7-4820-425B-876B-D0F51E88D250}"/>
              </a:ext>
            </a:extLst>
          </p:cNvPr>
          <p:cNvSpPr/>
          <p:nvPr/>
        </p:nvSpPr>
        <p:spPr>
          <a:xfrm>
            <a:off x="33922" y="3664426"/>
            <a:ext cx="1150651" cy="825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/>
              <a:t>Sueldos, pensiones, Art. 42 N°1 LIR</a:t>
            </a:r>
          </a:p>
        </p:txBody>
      </p:sp>
      <p:sp>
        <p:nvSpPr>
          <p:cNvPr id="46" name="Rectángulo: esquinas redondeadas 45">
            <a:extLst>
              <a:ext uri="{FF2B5EF4-FFF2-40B4-BE49-F238E27FC236}">
                <a16:creationId xmlns:a16="http://schemas.microsoft.com/office/drawing/2014/main" id="{2EB38864-A2B2-483F-95C1-A5827874F7B1}"/>
              </a:ext>
            </a:extLst>
          </p:cNvPr>
          <p:cNvSpPr/>
          <p:nvPr/>
        </p:nvSpPr>
        <p:spPr>
          <a:xfrm>
            <a:off x="1277279" y="3664426"/>
            <a:ext cx="1150651" cy="825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/>
              <a:t>Dietas, Art. 48 LIR</a:t>
            </a:r>
          </a:p>
        </p:txBody>
      </p:sp>
      <p:sp>
        <p:nvSpPr>
          <p:cNvPr id="47" name="Rectángulo: esquinas redondeadas 46">
            <a:extLst>
              <a:ext uri="{FF2B5EF4-FFF2-40B4-BE49-F238E27FC236}">
                <a16:creationId xmlns:a16="http://schemas.microsoft.com/office/drawing/2014/main" id="{F9E90028-8A69-4348-8557-CB6075CB2773}"/>
              </a:ext>
            </a:extLst>
          </p:cNvPr>
          <p:cNvSpPr/>
          <p:nvPr/>
        </p:nvSpPr>
        <p:spPr>
          <a:xfrm>
            <a:off x="2494128" y="3664425"/>
            <a:ext cx="1150651" cy="825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/>
              <a:t>Honorarios y similares, Art. 42 N°2 LIR</a:t>
            </a:r>
          </a:p>
        </p:txBody>
      </p:sp>
      <p:sp>
        <p:nvSpPr>
          <p:cNvPr id="48" name="Rectángulo: esquinas redondeadas 47">
            <a:extLst>
              <a:ext uri="{FF2B5EF4-FFF2-40B4-BE49-F238E27FC236}">
                <a16:creationId xmlns:a16="http://schemas.microsoft.com/office/drawing/2014/main" id="{64D8CC0E-072C-44EE-8A37-AD6CFF211D9C}"/>
              </a:ext>
            </a:extLst>
          </p:cNvPr>
          <p:cNvSpPr/>
          <p:nvPr/>
        </p:nvSpPr>
        <p:spPr>
          <a:xfrm>
            <a:off x="3902818" y="3806728"/>
            <a:ext cx="1343488" cy="683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/>
              <a:t>Se establece la base imponible</a:t>
            </a:r>
          </a:p>
        </p:txBody>
      </p:sp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44DC8F1F-7945-49B1-9288-CCB692C62890}"/>
              </a:ext>
            </a:extLst>
          </p:cNvPr>
          <p:cNvSpPr/>
          <p:nvPr/>
        </p:nvSpPr>
        <p:spPr>
          <a:xfrm>
            <a:off x="3501430" y="4812973"/>
            <a:ext cx="216024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/>
              <a:t>Se determina y cumple el Impuesto aplicable</a:t>
            </a:r>
          </a:p>
        </p:txBody>
      </p:sp>
      <p:sp>
        <p:nvSpPr>
          <p:cNvPr id="50" name="Rectángulo: esquinas redondeadas 49">
            <a:extLst>
              <a:ext uri="{FF2B5EF4-FFF2-40B4-BE49-F238E27FC236}">
                <a16:creationId xmlns:a16="http://schemas.microsoft.com/office/drawing/2014/main" id="{226EEB24-2787-423F-BBBF-795ACA577C72}"/>
              </a:ext>
            </a:extLst>
          </p:cNvPr>
          <p:cNvSpPr/>
          <p:nvPr/>
        </p:nvSpPr>
        <p:spPr>
          <a:xfrm>
            <a:off x="5406888" y="3635170"/>
            <a:ext cx="1150651" cy="825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/>
              <a:t>Dividendos y retiros</a:t>
            </a:r>
          </a:p>
        </p:txBody>
      </p:sp>
      <p:sp>
        <p:nvSpPr>
          <p:cNvPr id="51" name="Rectángulo: esquinas redondeadas 50">
            <a:extLst>
              <a:ext uri="{FF2B5EF4-FFF2-40B4-BE49-F238E27FC236}">
                <a16:creationId xmlns:a16="http://schemas.microsoft.com/office/drawing/2014/main" id="{94DB228D-EC8C-473C-838F-AA77282A2DB3}"/>
              </a:ext>
            </a:extLst>
          </p:cNvPr>
          <p:cNvSpPr/>
          <p:nvPr/>
        </p:nvSpPr>
        <p:spPr>
          <a:xfrm>
            <a:off x="6751414" y="3634948"/>
            <a:ext cx="1150651" cy="825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/>
              <a:t>Atribuciones, asignaciones, presunciones</a:t>
            </a:r>
          </a:p>
        </p:txBody>
      </p:sp>
      <p:cxnSp>
        <p:nvCxnSpPr>
          <p:cNvPr id="52" name="Conector: angular 51">
            <a:extLst>
              <a:ext uri="{FF2B5EF4-FFF2-40B4-BE49-F238E27FC236}">
                <a16:creationId xmlns:a16="http://schemas.microsoft.com/office/drawing/2014/main" id="{20B2DAFD-95A7-4048-8CC7-EDBDF9C7222A}"/>
              </a:ext>
            </a:extLst>
          </p:cNvPr>
          <p:cNvCxnSpPr>
            <a:cxnSpLocks/>
            <a:stCxn id="16" idx="2"/>
            <a:endCxn id="41" idx="0"/>
          </p:cNvCxnSpPr>
          <p:nvPr/>
        </p:nvCxnSpPr>
        <p:spPr>
          <a:xfrm rot="16200000" flipH="1">
            <a:off x="3510826" y="1904909"/>
            <a:ext cx="360280" cy="1774617"/>
          </a:xfrm>
          <a:prstGeom prst="bent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: angular 54">
            <a:extLst>
              <a:ext uri="{FF2B5EF4-FFF2-40B4-BE49-F238E27FC236}">
                <a16:creationId xmlns:a16="http://schemas.microsoft.com/office/drawing/2014/main" id="{F814475C-01BF-4B31-8B18-A561779030BF}"/>
              </a:ext>
            </a:extLst>
          </p:cNvPr>
          <p:cNvCxnSpPr>
            <a:cxnSpLocks/>
            <a:stCxn id="17" idx="2"/>
            <a:endCxn id="41" idx="0"/>
          </p:cNvCxnSpPr>
          <p:nvPr/>
        </p:nvCxnSpPr>
        <p:spPr>
          <a:xfrm rot="5400000">
            <a:off x="5272211" y="1918143"/>
            <a:ext cx="360280" cy="1748151"/>
          </a:xfrm>
          <a:prstGeom prst="bent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: angular 59">
            <a:extLst>
              <a:ext uri="{FF2B5EF4-FFF2-40B4-BE49-F238E27FC236}">
                <a16:creationId xmlns:a16="http://schemas.microsoft.com/office/drawing/2014/main" id="{B6926AF1-738C-488D-93F5-B8974A87079F}"/>
              </a:ext>
            </a:extLst>
          </p:cNvPr>
          <p:cNvCxnSpPr>
            <a:cxnSpLocks/>
            <a:stCxn id="41" idx="1"/>
            <a:endCxn id="45" idx="0"/>
          </p:cNvCxnSpPr>
          <p:nvPr/>
        </p:nvCxnSpPr>
        <p:spPr>
          <a:xfrm rot="10800000" flipV="1">
            <a:off x="609249" y="3260390"/>
            <a:ext cx="2888907" cy="404036"/>
          </a:xfrm>
          <a:prstGeom prst="bent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: angular 62">
            <a:extLst>
              <a:ext uri="{FF2B5EF4-FFF2-40B4-BE49-F238E27FC236}">
                <a16:creationId xmlns:a16="http://schemas.microsoft.com/office/drawing/2014/main" id="{39120B97-D5C7-49FA-807D-E6CDBEC07D17}"/>
              </a:ext>
            </a:extLst>
          </p:cNvPr>
          <p:cNvCxnSpPr>
            <a:cxnSpLocks/>
            <a:stCxn id="41" idx="1"/>
            <a:endCxn id="46" idx="0"/>
          </p:cNvCxnSpPr>
          <p:nvPr/>
        </p:nvCxnSpPr>
        <p:spPr>
          <a:xfrm rot="10800000" flipV="1">
            <a:off x="1852605" y="3260390"/>
            <a:ext cx="1645550" cy="404036"/>
          </a:xfrm>
          <a:prstGeom prst="bent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: angular 65">
            <a:extLst>
              <a:ext uri="{FF2B5EF4-FFF2-40B4-BE49-F238E27FC236}">
                <a16:creationId xmlns:a16="http://schemas.microsoft.com/office/drawing/2014/main" id="{A34EC18D-C01F-40C6-8A24-41D5AE9A7871}"/>
              </a:ext>
            </a:extLst>
          </p:cNvPr>
          <p:cNvCxnSpPr>
            <a:cxnSpLocks/>
            <a:stCxn id="41" idx="1"/>
            <a:endCxn id="47" idx="0"/>
          </p:cNvCxnSpPr>
          <p:nvPr/>
        </p:nvCxnSpPr>
        <p:spPr>
          <a:xfrm rot="10800000" flipV="1">
            <a:off x="3069455" y="3260389"/>
            <a:ext cx="428701" cy="404035"/>
          </a:xfrm>
          <a:prstGeom prst="bent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: angular 68">
            <a:extLst>
              <a:ext uri="{FF2B5EF4-FFF2-40B4-BE49-F238E27FC236}">
                <a16:creationId xmlns:a16="http://schemas.microsoft.com/office/drawing/2014/main" id="{F67F38C7-0174-48FF-8E7C-52F4801EC258}"/>
              </a:ext>
            </a:extLst>
          </p:cNvPr>
          <p:cNvCxnSpPr>
            <a:cxnSpLocks/>
            <a:stCxn id="41" idx="3"/>
            <a:endCxn id="50" idx="0"/>
          </p:cNvCxnSpPr>
          <p:nvPr/>
        </p:nvCxnSpPr>
        <p:spPr>
          <a:xfrm>
            <a:off x="5658395" y="3260390"/>
            <a:ext cx="323819" cy="374780"/>
          </a:xfrm>
          <a:prstGeom prst="bent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: angular 71">
            <a:extLst>
              <a:ext uri="{FF2B5EF4-FFF2-40B4-BE49-F238E27FC236}">
                <a16:creationId xmlns:a16="http://schemas.microsoft.com/office/drawing/2014/main" id="{64FF04E1-11C7-439D-92CA-95A0E65AB08D}"/>
              </a:ext>
            </a:extLst>
          </p:cNvPr>
          <p:cNvCxnSpPr>
            <a:cxnSpLocks/>
            <a:stCxn id="41" idx="3"/>
            <a:endCxn id="51" idx="0"/>
          </p:cNvCxnSpPr>
          <p:nvPr/>
        </p:nvCxnSpPr>
        <p:spPr>
          <a:xfrm>
            <a:off x="5658395" y="3260390"/>
            <a:ext cx="1668345" cy="374558"/>
          </a:xfrm>
          <a:prstGeom prst="bent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: angular 74">
            <a:extLst>
              <a:ext uri="{FF2B5EF4-FFF2-40B4-BE49-F238E27FC236}">
                <a16:creationId xmlns:a16="http://schemas.microsoft.com/office/drawing/2014/main" id="{0309CFD7-8B44-42E4-8DA7-ED6DC8FD8370}"/>
              </a:ext>
            </a:extLst>
          </p:cNvPr>
          <p:cNvCxnSpPr>
            <a:cxnSpLocks/>
            <a:stCxn id="41" idx="2"/>
            <a:endCxn id="48" idx="0"/>
          </p:cNvCxnSpPr>
          <p:nvPr/>
        </p:nvCxnSpPr>
        <p:spPr>
          <a:xfrm rot="5400000">
            <a:off x="4447266" y="3675719"/>
            <a:ext cx="258306" cy="3713"/>
          </a:xfrm>
          <a:prstGeom prst="bent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: angular 78">
            <a:extLst>
              <a:ext uri="{FF2B5EF4-FFF2-40B4-BE49-F238E27FC236}">
                <a16:creationId xmlns:a16="http://schemas.microsoft.com/office/drawing/2014/main" id="{C4F37B6E-67AE-4C3B-AA62-25F2A6C91EC5}"/>
              </a:ext>
            </a:extLst>
          </p:cNvPr>
          <p:cNvCxnSpPr>
            <a:cxnSpLocks/>
            <a:stCxn id="45" idx="2"/>
            <a:endCxn id="42" idx="0"/>
          </p:cNvCxnSpPr>
          <p:nvPr/>
        </p:nvCxnSpPr>
        <p:spPr>
          <a:xfrm rot="5400000">
            <a:off x="222249" y="4877420"/>
            <a:ext cx="773999" cy="1"/>
          </a:xfrm>
          <a:prstGeom prst="bent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: angular 81">
            <a:extLst>
              <a:ext uri="{FF2B5EF4-FFF2-40B4-BE49-F238E27FC236}">
                <a16:creationId xmlns:a16="http://schemas.microsoft.com/office/drawing/2014/main" id="{AFF2A19C-D6EB-4337-BFFF-6F0C34619A27}"/>
              </a:ext>
            </a:extLst>
          </p:cNvPr>
          <p:cNvCxnSpPr>
            <a:cxnSpLocks/>
            <a:stCxn id="46" idx="2"/>
            <a:endCxn id="43" idx="1"/>
          </p:cNvCxnSpPr>
          <p:nvPr/>
        </p:nvCxnSpPr>
        <p:spPr>
          <a:xfrm rot="16200000" flipH="1">
            <a:off x="1335948" y="5007077"/>
            <a:ext cx="1530083" cy="496769"/>
          </a:xfrm>
          <a:prstGeom prst="bent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: angular 84">
            <a:extLst>
              <a:ext uri="{FF2B5EF4-FFF2-40B4-BE49-F238E27FC236}">
                <a16:creationId xmlns:a16="http://schemas.microsoft.com/office/drawing/2014/main" id="{43ED6E3D-F7CB-4D7E-B94B-A7B920CE163E}"/>
              </a:ext>
            </a:extLst>
          </p:cNvPr>
          <p:cNvCxnSpPr>
            <a:cxnSpLocks/>
            <a:stCxn id="47" idx="2"/>
            <a:endCxn id="43" idx="1"/>
          </p:cNvCxnSpPr>
          <p:nvPr/>
        </p:nvCxnSpPr>
        <p:spPr>
          <a:xfrm rot="5400000">
            <a:off x="1944372" y="4895422"/>
            <a:ext cx="1530084" cy="720080"/>
          </a:xfrm>
          <a:prstGeom prst="bentConnector4">
            <a:avLst>
              <a:gd name="adj1" fmla="val 40588"/>
              <a:gd name="adj2" fmla="val 131746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: angular 91">
            <a:extLst>
              <a:ext uri="{FF2B5EF4-FFF2-40B4-BE49-F238E27FC236}">
                <a16:creationId xmlns:a16="http://schemas.microsoft.com/office/drawing/2014/main" id="{8F1BBDB1-DA8B-4E8E-A08F-0C195F52F2FC}"/>
              </a:ext>
            </a:extLst>
          </p:cNvPr>
          <p:cNvCxnSpPr>
            <a:cxnSpLocks/>
            <a:stCxn id="48" idx="2"/>
            <a:endCxn id="49" idx="0"/>
          </p:cNvCxnSpPr>
          <p:nvPr/>
        </p:nvCxnSpPr>
        <p:spPr>
          <a:xfrm rot="16200000" flipH="1">
            <a:off x="4416779" y="4648202"/>
            <a:ext cx="322554" cy="6988"/>
          </a:xfrm>
          <a:prstGeom prst="bent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: angular 109">
            <a:extLst>
              <a:ext uri="{FF2B5EF4-FFF2-40B4-BE49-F238E27FC236}">
                <a16:creationId xmlns:a16="http://schemas.microsoft.com/office/drawing/2014/main" id="{D795AD9F-65B6-4EE6-8777-AE098E40AB1D}"/>
              </a:ext>
            </a:extLst>
          </p:cNvPr>
          <p:cNvCxnSpPr>
            <a:cxnSpLocks/>
            <a:stCxn id="49" idx="2"/>
            <a:endCxn id="43" idx="0"/>
          </p:cNvCxnSpPr>
          <p:nvPr/>
        </p:nvCxnSpPr>
        <p:spPr>
          <a:xfrm rot="16200000" flipH="1">
            <a:off x="4409869" y="5560718"/>
            <a:ext cx="343435" cy="72"/>
          </a:xfrm>
          <a:prstGeom prst="bent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ángulo: esquinas redondeadas 123">
            <a:extLst>
              <a:ext uri="{FF2B5EF4-FFF2-40B4-BE49-F238E27FC236}">
                <a16:creationId xmlns:a16="http://schemas.microsoft.com/office/drawing/2014/main" id="{F075FD25-841B-4D0A-A28F-B4152BBFD452}"/>
              </a:ext>
            </a:extLst>
          </p:cNvPr>
          <p:cNvSpPr/>
          <p:nvPr/>
        </p:nvSpPr>
        <p:spPr>
          <a:xfrm>
            <a:off x="7964829" y="3634948"/>
            <a:ext cx="1150651" cy="825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/>
              <a:t>Ganancias, rentas de capital mobiliario</a:t>
            </a:r>
          </a:p>
        </p:txBody>
      </p:sp>
      <p:cxnSp>
        <p:nvCxnSpPr>
          <p:cNvPr id="125" name="Conector: angular 124">
            <a:extLst>
              <a:ext uri="{FF2B5EF4-FFF2-40B4-BE49-F238E27FC236}">
                <a16:creationId xmlns:a16="http://schemas.microsoft.com/office/drawing/2014/main" id="{0A116402-7D93-4D9E-A584-9869CB1C127D}"/>
              </a:ext>
            </a:extLst>
          </p:cNvPr>
          <p:cNvCxnSpPr>
            <a:cxnSpLocks/>
            <a:stCxn id="41" idx="3"/>
            <a:endCxn id="124" idx="0"/>
          </p:cNvCxnSpPr>
          <p:nvPr/>
        </p:nvCxnSpPr>
        <p:spPr>
          <a:xfrm>
            <a:off x="5658395" y="3260390"/>
            <a:ext cx="2881760" cy="374558"/>
          </a:xfrm>
          <a:prstGeom prst="bent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: angular 127">
            <a:extLst>
              <a:ext uri="{FF2B5EF4-FFF2-40B4-BE49-F238E27FC236}">
                <a16:creationId xmlns:a16="http://schemas.microsoft.com/office/drawing/2014/main" id="{A58472F0-3933-495D-93D2-BEAEB71ACFED}"/>
              </a:ext>
            </a:extLst>
          </p:cNvPr>
          <p:cNvCxnSpPr>
            <a:cxnSpLocks/>
            <a:stCxn id="50" idx="2"/>
            <a:endCxn id="43" idx="3"/>
          </p:cNvCxnSpPr>
          <p:nvPr/>
        </p:nvCxnSpPr>
        <p:spPr>
          <a:xfrm rot="16200000" flipH="1">
            <a:off x="5618373" y="4825006"/>
            <a:ext cx="1559339" cy="831656"/>
          </a:xfrm>
          <a:prstGeom prst="bentConnector4">
            <a:avLst>
              <a:gd name="adj1" fmla="val 40764"/>
              <a:gd name="adj2" fmla="val 127487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: angular 130">
            <a:extLst>
              <a:ext uri="{FF2B5EF4-FFF2-40B4-BE49-F238E27FC236}">
                <a16:creationId xmlns:a16="http://schemas.microsoft.com/office/drawing/2014/main" id="{9080ED6D-2C99-420F-8F24-6FE30E244AFF}"/>
              </a:ext>
            </a:extLst>
          </p:cNvPr>
          <p:cNvCxnSpPr>
            <a:cxnSpLocks/>
            <a:stCxn id="51" idx="2"/>
            <a:endCxn id="43" idx="3"/>
          </p:cNvCxnSpPr>
          <p:nvPr/>
        </p:nvCxnSpPr>
        <p:spPr>
          <a:xfrm rot="5400000">
            <a:off x="6290525" y="4984288"/>
            <a:ext cx="1559561" cy="512870"/>
          </a:xfrm>
          <a:prstGeom prst="bent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: angular 133">
            <a:extLst>
              <a:ext uri="{FF2B5EF4-FFF2-40B4-BE49-F238E27FC236}">
                <a16:creationId xmlns:a16="http://schemas.microsoft.com/office/drawing/2014/main" id="{D9090D94-6F17-4E27-B309-F344AEE09CB7}"/>
              </a:ext>
            </a:extLst>
          </p:cNvPr>
          <p:cNvCxnSpPr>
            <a:cxnSpLocks/>
            <a:stCxn id="124" idx="2"/>
            <a:endCxn id="43" idx="3"/>
          </p:cNvCxnSpPr>
          <p:nvPr/>
        </p:nvCxnSpPr>
        <p:spPr>
          <a:xfrm rot="5400000">
            <a:off x="6897233" y="4377581"/>
            <a:ext cx="1559561" cy="1726285"/>
          </a:xfrm>
          <a:prstGeom prst="bentConnector2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ector: angular 139">
            <a:extLst>
              <a:ext uri="{FF2B5EF4-FFF2-40B4-BE49-F238E27FC236}">
                <a16:creationId xmlns:a16="http://schemas.microsoft.com/office/drawing/2014/main" id="{3E4DFDCE-216E-40D1-9726-CC93A2E5786B}"/>
              </a:ext>
            </a:extLst>
          </p:cNvPr>
          <p:cNvCxnSpPr>
            <a:cxnSpLocks/>
            <a:stCxn id="42" idx="3"/>
            <a:endCxn id="43" idx="1"/>
          </p:cNvCxnSpPr>
          <p:nvPr/>
        </p:nvCxnSpPr>
        <p:spPr>
          <a:xfrm>
            <a:off x="1211953" y="5732472"/>
            <a:ext cx="1137421" cy="288032"/>
          </a:xfrm>
          <a:prstGeom prst="bent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CuadroTexto 147">
            <a:extLst>
              <a:ext uri="{FF2B5EF4-FFF2-40B4-BE49-F238E27FC236}">
                <a16:creationId xmlns:a16="http://schemas.microsoft.com/office/drawing/2014/main" id="{B7E03998-8BE4-4FD0-B5F6-496F1DD6E0B2}"/>
              </a:ext>
            </a:extLst>
          </p:cNvPr>
          <p:cNvSpPr txBox="1"/>
          <p:nvPr/>
        </p:nvSpPr>
        <p:spPr>
          <a:xfrm>
            <a:off x="4671599" y="4511935"/>
            <a:ext cx="10406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000" dirty="0"/>
              <a:t>(-) Deducciones</a:t>
            </a:r>
          </a:p>
        </p:txBody>
      </p:sp>
      <p:sp>
        <p:nvSpPr>
          <p:cNvPr id="149" name="CuadroTexto 148">
            <a:extLst>
              <a:ext uri="{FF2B5EF4-FFF2-40B4-BE49-F238E27FC236}">
                <a16:creationId xmlns:a16="http://schemas.microsoft.com/office/drawing/2014/main" id="{0FF6D61C-5015-4433-B2B9-AE3C0979BB79}"/>
              </a:ext>
            </a:extLst>
          </p:cNvPr>
          <p:cNvSpPr txBox="1"/>
          <p:nvPr/>
        </p:nvSpPr>
        <p:spPr>
          <a:xfrm>
            <a:off x="4685262" y="5411461"/>
            <a:ext cx="1019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000" dirty="0"/>
              <a:t>(-) Créditos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5F30E02-FE44-41EE-9A0B-1C9C0C5E7989}"/>
              </a:ext>
            </a:extLst>
          </p:cNvPr>
          <p:cNvSpPr/>
          <p:nvPr/>
        </p:nvSpPr>
        <p:spPr>
          <a:xfrm>
            <a:off x="6557539" y="44624"/>
            <a:ext cx="1726285" cy="11951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¿</a:t>
            </a:r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/>
              <a:t>potestad</a:t>
            </a:r>
            <a:r>
              <a:rPr lang="en-US" dirty="0"/>
              <a:t> </a:t>
            </a:r>
            <a:r>
              <a:rPr lang="en-US" dirty="0" err="1"/>
              <a:t>tributaria</a:t>
            </a:r>
            <a:r>
              <a:rPr lang="en-US" dirty="0"/>
              <a:t>?</a:t>
            </a:r>
          </a:p>
        </p:txBody>
      </p:sp>
      <p:cxnSp>
        <p:nvCxnSpPr>
          <p:cNvPr id="44" name="Conector: angular 26">
            <a:extLst>
              <a:ext uri="{FF2B5EF4-FFF2-40B4-BE49-F238E27FC236}">
                <a16:creationId xmlns:a16="http://schemas.microsoft.com/office/drawing/2014/main" id="{E4CC88F6-7C99-40F0-AB50-BDE1D485A314}"/>
              </a:ext>
            </a:extLst>
          </p:cNvPr>
          <p:cNvCxnSpPr>
            <a:cxnSpLocks/>
            <a:stCxn id="2" idx="2"/>
            <a:endCxn id="13" idx="3"/>
          </p:cNvCxnSpPr>
          <p:nvPr/>
        </p:nvCxnSpPr>
        <p:spPr>
          <a:xfrm rot="10800000" flipV="1">
            <a:off x="5661671" y="642178"/>
            <a:ext cx="895869" cy="4599"/>
          </a:xfrm>
          <a:prstGeom prst="bent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06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: esquinas redondeadas 13">
            <a:extLst>
              <a:ext uri="{FF2B5EF4-FFF2-40B4-BE49-F238E27FC236}">
                <a16:creationId xmlns:a16="http://schemas.microsoft.com/office/drawing/2014/main" id="{AAB96E13-1F74-40A3-89F9-A703B305C9FA}"/>
              </a:ext>
            </a:extLst>
          </p:cNvPr>
          <p:cNvSpPr/>
          <p:nvPr/>
        </p:nvSpPr>
        <p:spPr>
          <a:xfrm>
            <a:off x="4572000" y="332656"/>
            <a:ext cx="2160240" cy="5760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400" dirty="0"/>
              <a:t>Se apartan los Ingresos No Renta</a:t>
            </a:r>
          </a:p>
        </p:txBody>
      </p:sp>
      <p:sp>
        <p:nvSpPr>
          <p:cNvPr id="18" name="Rectángulo: esquinas redondeadas 19">
            <a:extLst>
              <a:ext uri="{FF2B5EF4-FFF2-40B4-BE49-F238E27FC236}">
                <a16:creationId xmlns:a16="http://schemas.microsoft.com/office/drawing/2014/main" id="{D8BAF661-A123-485B-A231-4CE607DE033B}"/>
              </a:ext>
            </a:extLst>
          </p:cNvPr>
          <p:cNvSpPr/>
          <p:nvPr/>
        </p:nvSpPr>
        <p:spPr>
          <a:xfrm>
            <a:off x="326223" y="2627619"/>
            <a:ext cx="1041212" cy="2823551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CL" sz="1200" dirty="0">
                <a:solidFill>
                  <a:srgbClr val="FF0000"/>
                </a:solidFill>
              </a:rPr>
              <a:t>Ingresos percibidos o devengados</a:t>
            </a:r>
          </a:p>
        </p:txBody>
      </p:sp>
      <p:sp>
        <p:nvSpPr>
          <p:cNvPr id="19" name="Rectángulo: esquinas redondeadas 20">
            <a:extLst>
              <a:ext uri="{FF2B5EF4-FFF2-40B4-BE49-F238E27FC236}">
                <a16:creationId xmlns:a16="http://schemas.microsoft.com/office/drawing/2014/main" id="{967F8522-61A0-4207-A83E-3C447D9AAA9D}"/>
              </a:ext>
            </a:extLst>
          </p:cNvPr>
          <p:cNvSpPr/>
          <p:nvPr/>
        </p:nvSpPr>
        <p:spPr>
          <a:xfrm>
            <a:off x="393005" y="3814435"/>
            <a:ext cx="921154" cy="108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050" dirty="0"/>
              <a:t>Ingresos que no constituyen renta. Art. 17 LIR</a:t>
            </a:r>
          </a:p>
        </p:txBody>
      </p:sp>
      <p:grpSp>
        <p:nvGrpSpPr>
          <p:cNvPr id="20" name="Grupo 10">
            <a:extLst>
              <a:ext uri="{FF2B5EF4-FFF2-40B4-BE49-F238E27FC236}">
                <a16:creationId xmlns:a16="http://schemas.microsoft.com/office/drawing/2014/main" id="{8BDF9068-66AA-4D50-B8EC-5219A1D133F1}"/>
              </a:ext>
            </a:extLst>
          </p:cNvPr>
          <p:cNvGrpSpPr/>
          <p:nvPr/>
        </p:nvGrpSpPr>
        <p:grpSpPr>
          <a:xfrm>
            <a:off x="1281600" y="1770811"/>
            <a:ext cx="7469395" cy="4508118"/>
            <a:chOff x="1314159" y="2026518"/>
            <a:chExt cx="7469395" cy="4508118"/>
          </a:xfrm>
        </p:grpSpPr>
        <p:sp>
          <p:nvSpPr>
            <p:cNvPr id="21" name="Marcador de contenido 2">
              <a:extLst>
                <a:ext uri="{FF2B5EF4-FFF2-40B4-BE49-F238E27FC236}">
                  <a16:creationId xmlns:a16="http://schemas.microsoft.com/office/drawing/2014/main" id="{05B49B3A-0255-48B2-A402-0F7A2E1E951A}"/>
                </a:ext>
              </a:extLst>
            </p:cNvPr>
            <p:cNvSpPr txBox="1">
              <a:spLocks/>
            </p:cNvSpPr>
            <p:nvPr/>
          </p:nvSpPr>
          <p:spPr>
            <a:xfrm>
              <a:off x="1994552" y="2026518"/>
              <a:ext cx="669674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>
              <a:defPPr>
                <a:defRPr lang="es-ES"/>
              </a:defPPr>
              <a:lvl1pPr marL="342900" indent="-3429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>
                      <a:lumMod val="85000"/>
                      <a:lumOff val="15000"/>
                    </a:schemeClr>
                  </a:solidFill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>
                      <a:lumMod val="85000"/>
                      <a:lumOff val="15000"/>
                    </a:schemeClr>
                  </a:solidFill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>
                      <a:lumMod val="85000"/>
                      <a:lumOff val="15000"/>
                    </a:schemeClr>
                  </a:solidFill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>
                      <a:lumMod val="85000"/>
                      <a:lumOff val="15000"/>
                    </a:schemeClr>
                  </a:solidFill>
                </a:defRPr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9pPr>
            </a:lstStyle>
            <a:p>
              <a:pPr marL="0" indent="0">
                <a:buNone/>
              </a:pPr>
              <a:r>
                <a:rPr lang="es-CL" sz="1800" dirty="0"/>
                <a:t>1. Indemnizaciones, seguros y pensiones especiales (</a:t>
              </a:r>
              <a:r>
                <a:rPr lang="es-CL" sz="1800" dirty="0" err="1"/>
                <a:t>N°s</a:t>
              </a:r>
              <a:r>
                <a:rPr lang="es-CL" sz="1800" dirty="0"/>
                <a:t> 1, 2, 3 y 4)</a:t>
              </a:r>
            </a:p>
          </p:txBody>
        </p:sp>
        <p:sp>
          <p:nvSpPr>
            <p:cNvPr id="24" name="CuadroTexto 9">
              <a:extLst>
                <a:ext uri="{FF2B5EF4-FFF2-40B4-BE49-F238E27FC236}">
                  <a16:creationId xmlns:a16="http://schemas.microsoft.com/office/drawing/2014/main" id="{DD74AEF8-1F1E-412C-B84F-54730B98AB89}"/>
                </a:ext>
              </a:extLst>
            </p:cNvPr>
            <p:cNvSpPr txBox="1"/>
            <p:nvPr/>
          </p:nvSpPr>
          <p:spPr>
            <a:xfrm>
              <a:off x="1994552" y="2610722"/>
              <a:ext cx="669674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r>
                <a:rPr lang="es-CL" dirty="0"/>
                <a:t>2. Movimientos de capital empresarial (</a:t>
              </a:r>
              <a:r>
                <a:rPr lang="es-CL" dirty="0" err="1"/>
                <a:t>N°s</a:t>
              </a:r>
              <a:r>
                <a:rPr lang="es-CL" dirty="0"/>
                <a:t> 5, 6 y 7)</a:t>
              </a:r>
            </a:p>
          </p:txBody>
        </p:sp>
        <p:sp>
          <p:nvSpPr>
            <p:cNvPr id="26" name="CuadroTexto 11">
              <a:extLst>
                <a:ext uri="{FF2B5EF4-FFF2-40B4-BE49-F238E27FC236}">
                  <a16:creationId xmlns:a16="http://schemas.microsoft.com/office/drawing/2014/main" id="{F607D0BB-CE65-4A9C-9A0E-7496B628F6BC}"/>
                </a:ext>
              </a:extLst>
            </p:cNvPr>
            <p:cNvSpPr txBox="1"/>
            <p:nvPr/>
          </p:nvSpPr>
          <p:spPr>
            <a:xfrm>
              <a:off x="1979712" y="3299444"/>
              <a:ext cx="6803842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r>
                <a:rPr lang="es-CL" dirty="0"/>
                <a:t>3. Ingresos no habituales hasta un costo determinable (N°8, a), b), c) y m) =&gt; Aplican impuestos finales IGC o IA</a:t>
              </a:r>
            </a:p>
          </p:txBody>
        </p:sp>
        <p:sp>
          <p:nvSpPr>
            <p:cNvPr id="27" name="CuadroTexto 13">
              <a:extLst>
                <a:ext uri="{FF2B5EF4-FFF2-40B4-BE49-F238E27FC236}">
                  <a16:creationId xmlns:a16="http://schemas.microsoft.com/office/drawing/2014/main" id="{4A291D31-5BBC-441A-AEA1-70B2D53D1BAB}"/>
                </a:ext>
              </a:extLst>
            </p:cNvPr>
            <p:cNvSpPr txBox="1"/>
            <p:nvPr/>
          </p:nvSpPr>
          <p:spPr>
            <a:xfrm>
              <a:off x="1971680" y="4118496"/>
              <a:ext cx="6696744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r>
                <a:rPr lang="es-CL" dirty="0"/>
                <a:t>4. Adquisición, percepción o recepción de ciertos bienes o fondos (</a:t>
              </a:r>
              <a:r>
                <a:rPr lang="es-CL" dirty="0" err="1"/>
                <a:t>N°s</a:t>
              </a:r>
              <a:r>
                <a:rPr lang="es-CL" dirty="0"/>
                <a:t> 9, 10, 11, 12, 30 y 31). (Trabajo: </a:t>
              </a:r>
              <a:r>
                <a:rPr lang="es-CL" dirty="0" err="1"/>
                <a:t>N°s</a:t>
              </a:r>
              <a:r>
                <a:rPr lang="es-CL" dirty="0"/>
                <a:t> 13, 14, 15, 16, 17, 18, 19, 26 y 27)</a:t>
              </a:r>
              <a:endParaRPr lang="es-CL" sz="2000" dirty="0"/>
            </a:p>
          </p:txBody>
        </p:sp>
        <p:sp>
          <p:nvSpPr>
            <p:cNvPr id="28" name="CuadroTexto 15">
              <a:extLst>
                <a:ext uri="{FF2B5EF4-FFF2-40B4-BE49-F238E27FC236}">
                  <a16:creationId xmlns:a16="http://schemas.microsoft.com/office/drawing/2014/main" id="{CDCD5D95-77A5-4750-987C-76B68666AF93}"/>
                </a:ext>
              </a:extLst>
            </p:cNvPr>
            <p:cNvSpPr txBox="1"/>
            <p:nvPr/>
          </p:nvSpPr>
          <p:spPr>
            <a:xfrm>
              <a:off x="1971680" y="4834377"/>
              <a:ext cx="6696744" cy="64633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r>
                <a:rPr lang="es-CL" dirty="0"/>
                <a:t>5. Gestión de bienes o derechos de interés público (</a:t>
              </a:r>
              <a:r>
                <a:rPr lang="es-CL" dirty="0" err="1"/>
                <a:t>N°s</a:t>
              </a:r>
              <a:r>
                <a:rPr lang="es-CL" dirty="0"/>
                <a:t> 20, 21, 22, 23 y 24)</a:t>
              </a:r>
            </a:p>
          </p:txBody>
        </p:sp>
        <p:sp>
          <p:nvSpPr>
            <p:cNvPr id="29" name="CuadroTexto 17">
              <a:extLst>
                <a:ext uri="{FF2B5EF4-FFF2-40B4-BE49-F238E27FC236}">
                  <a16:creationId xmlns:a16="http://schemas.microsoft.com/office/drawing/2014/main" id="{3350A7F2-183E-4627-A96C-3C5C44246247}"/>
                </a:ext>
              </a:extLst>
            </p:cNvPr>
            <p:cNvSpPr txBox="1"/>
            <p:nvPr/>
          </p:nvSpPr>
          <p:spPr>
            <a:xfrm>
              <a:off x="1971680" y="5592468"/>
              <a:ext cx="670704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r>
                <a:rPr lang="es-CL" dirty="0"/>
                <a:t>6. Sistemas de reajuste o amortización (</a:t>
              </a:r>
              <a:r>
                <a:rPr lang="es-CL" dirty="0" err="1"/>
                <a:t>N°s</a:t>
              </a:r>
              <a:r>
                <a:rPr lang="es-CL" dirty="0"/>
                <a:t> 25, 26, 27 y 28)</a:t>
              </a:r>
            </a:p>
          </p:txBody>
        </p:sp>
        <p:sp>
          <p:nvSpPr>
            <p:cNvPr id="39" name="CuadroTexto 18">
              <a:extLst>
                <a:ext uri="{FF2B5EF4-FFF2-40B4-BE49-F238E27FC236}">
                  <a16:creationId xmlns:a16="http://schemas.microsoft.com/office/drawing/2014/main" id="{58468176-B472-4F94-A40E-D08F04731662}"/>
                </a:ext>
              </a:extLst>
            </p:cNvPr>
            <p:cNvSpPr txBox="1"/>
            <p:nvPr/>
          </p:nvSpPr>
          <p:spPr>
            <a:xfrm>
              <a:off x="1971680" y="6165304"/>
              <a:ext cx="6696744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r>
                <a:rPr lang="es-CL" dirty="0"/>
                <a:t>7. Situaciones en leyes especiales (</a:t>
              </a:r>
              <a:r>
                <a:rPr lang="es-CL" dirty="0" err="1"/>
                <a:t>N°</a:t>
              </a:r>
              <a:r>
                <a:rPr lang="es-CL" dirty="0"/>
                <a:t> 29)</a:t>
              </a:r>
            </a:p>
          </p:txBody>
        </p:sp>
        <p:cxnSp>
          <p:nvCxnSpPr>
            <p:cNvPr id="40" name="Conector: angular 22">
              <a:extLst>
                <a:ext uri="{FF2B5EF4-FFF2-40B4-BE49-F238E27FC236}">
                  <a16:creationId xmlns:a16="http://schemas.microsoft.com/office/drawing/2014/main" id="{138FBC46-B492-4539-855F-752F7DEF805C}"/>
                </a:ext>
              </a:extLst>
            </p:cNvPr>
            <p:cNvCxnSpPr>
              <a:cxnSpLocks/>
              <a:stCxn id="19" idx="3"/>
              <a:endCxn id="21" idx="1"/>
            </p:cNvCxnSpPr>
            <p:nvPr/>
          </p:nvCxnSpPr>
          <p:spPr>
            <a:xfrm flipV="1">
              <a:off x="1314159" y="2211184"/>
              <a:ext cx="647834" cy="2402658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: angular 24">
              <a:extLst>
                <a:ext uri="{FF2B5EF4-FFF2-40B4-BE49-F238E27FC236}">
                  <a16:creationId xmlns:a16="http://schemas.microsoft.com/office/drawing/2014/main" id="{94865262-68CE-4B4A-B83F-4063E1A89A0F}"/>
                </a:ext>
              </a:extLst>
            </p:cNvPr>
            <p:cNvCxnSpPr>
              <a:cxnSpLocks/>
              <a:stCxn id="19" idx="3"/>
              <a:endCxn id="24" idx="1"/>
            </p:cNvCxnSpPr>
            <p:nvPr/>
          </p:nvCxnSpPr>
          <p:spPr>
            <a:xfrm flipV="1">
              <a:off x="1314159" y="2795388"/>
              <a:ext cx="647834" cy="1818454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: angular 25">
              <a:extLst>
                <a:ext uri="{FF2B5EF4-FFF2-40B4-BE49-F238E27FC236}">
                  <a16:creationId xmlns:a16="http://schemas.microsoft.com/office/drawing/2014/main" id="{96CA6A69-4A21-4614-8D2A-E27E39AACB93}"/>
                </a:ext>
              </a:extLst>
            </p:cNvPr>
            <p:cNvCxnSpPr>
              <a:cxnSpLocks/>
              <a:stCxn id="19" idx="3"/>
              <a:endCxn id="26" idx="1"/>
            </p:cNvCxnSpPr>
            <p:nvPr/>
          </p:nvCxnSpPr>
          <p:spPr>
            <a:xfrm flipV="1">
              <a:off x="1346718" y="3622610"/>
              <a:ext cx="632994" cy="991232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: angular 26">
              <a:extLst>
                <a:ext uri="{FF2B5EF4-FFF2-40B4-BE49-F238E27FC236}">
                  <a16:creationId xmlns:a16="http://schemas.microsoft.com/office/drawing/2014/main" id="{3B6BB781-90ED-4D53-AF0D-C2409DA89FD0}"/>
                </a:ext>
              </a:extLst>
            </p:cNvPr>
            <p:cNvCxnSpPr>
              <a:cxnSpLocks/>
              <a:stCxn id="19" idx="3"/>
              <a:endCxn id="27" idx="1"/>
            </p:cNvCxnSpPr>
            <p:nvPr/>
          </p:nvCxnSpPr>
          <p:spPr>
            <a:xfrm flipV="1">
              <a:off x="1314159" y="4441662"/>
              <a:ext cx="624962" cy="172180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: angular 27">
              <a:extLst>
                <a:ext uri="{FF2B5EF4-FFF2-40B4-BE49-F238E27FC236}">
                  <a16:creationId xmlns:a16="http://schemas.microsoft.com/office/drawing/2014/main" id="{8AF49C26-DEB7-4D09-9628-3A8F85BB149C}"/>
                </a:ext>
              </a:extLst>
            </p:cNvPr>
            <p:cNvCxnSpPr>
              <a:cxnSpLocks/>
              <a:stCxn id="19" idx="3"/>
              <a:endCxn id="28" idx="1"/>
            </p:cNvCxnSpPr>
            <p:nvPr/>
          </p:nvCxnSpPr>
          <p:spPr>
            <a:xfrm>
              <a:off x="1314159" y="4613842"/>
              <a:ext cx="624962" cy="543701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: angular 28">
              <a:extLst>
                <a:ext uri="{FF2B5EF4-FFF2-40B4-BE49-F238E27FC236}">
                  <a16:creationId xmlns:a16="http://schemas.microsoft.com/office/drawing/2014/main" id="{C6490868-5A8A-40F0-BC34-ED84DCE91EB6}"/>
                </a:ext>
              </a:extLst>
            </p:cNvPr>
            <p:cNvCxnSpPr>
              <a:cxnSpLocks/>
              <a:stCxn id="19" idx="3"/>
              <a:endCxn id="29" idx="1"/>
            </p:cNvCxnSpPr>
            <p:nvPr/>
          </p:nvCxnSpPr>
          <p:spPr>
            <a:xfrm>
              <a:off x="1314159" y="4613842"/>
              <a:ext cx="624962" cy="1163292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: angular 40">
              <a:extLst>
                <a:ext uri="{FF2B5EF4-FFF2-40B4-BE49-F238E27FC236}">
                  <a16:creationId xmlns:a16="http://schemas.microsoft.com/office/drawing/2014/main" id="{93080764-9154-4B41-9ED9-51C97CE29AFF}"/>
                </a:ext>
              </a:extLst>
            </p:cNvPr>
            <p:cNvCxnSpPr>
              <a:cxnSpLocks/>
              <a:stCxn id="19" idx="3"/>
              <a:endCxn id="39" idx="1"/>
            </p:cNvCxnSpPr>
            <p:nvPr/>
          </p:nvCxnSpPr>
          <p:spPr>
            <a:xfrm>
              <a:off x="1314159" y="4613842"/>
              <a:ext cx="624962" cy="1736128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ítulo 1">
            <a:extLst>
              <a:ext uri="{FF2B5EF4-FFF2-40B4-BE49-F238E27FC236}">
                <a16:creationId xmlns:a16="http://schemas.microsoft.com/office/drawing/2014/main" id="{6BC52439-2DB8-4B1E-AB76-61E915EAC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005" y="948403"/>
            <a:ext cx="6059016" cy="864096"/>
          </a:xfrm>
        </p:spPr>
        <p:txBody>
          <a:bodyPr/>
          <a:lstStyle/>
          <a:p>
            <a:pPr algn="l"/>
            <a:r>
              <a:rPr lang="es-CL" dirty="0"/>
              <a:t>Art. 17 de la LIR</a:t>
            </a:r>
          </a:p>
        </p:txBody>
      </p:sp>
    </p:spTree>
    <p:extLst>
      <p:ext uri="{BB962C8B-B14F-4D97-AF65-F5344CB8AC3E}">
        <p14:creationId xmlns:p14="http://schemas.microsoft.com/office/powerpoint/2010/main" val="321870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1B3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4BAF3F-379E-4193-A309-21FE8F5F8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Ejemplos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66E980B-7D80-41B9-BE03-4D2F7E6FD722}"/>
              </a:ext>
            </a:extLst>
          </p:cNvPr>
          <p:cNvSpPr txBox="1">
            <a:spLocks noChangeArrowheads="1"/>
          </p:cNvSpPr>
          <p:nvPr/>
        </p:nvSpPr>
        <p:spPr>
          <a:xfrm>
            <a:off x="94321" y="1340768"/>
            <a:ext cx="5269238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+mj-lt"/>
              <a:buAutoNum type="arabicPeriod"/>
            </a:pPr>
            <a:r>
              <a:rPr lang="es-CL" altLang="en-US" sz="1600" dirty="0">
                <a:latin typeface="Arial" panose="020B0604020202020204" pitchFamily="34" charset="0"/>
              </a:rPr>
              <a:t>Felipe recibe una indemnización por daño moral, como resultado de un arbitraje. No hubo sentencia ejecutoriada.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CL" altLang="en-US" sz="1600" dirty="0">
                <a:latin typeface="Arial" panose="020B0604020202020204" pitchFamily="34" charset="0"/>
              </a:rPr>
              <a:t>Susana, residente en Chile, gana un juicio y recibe indemnización por lucro cesante por terminación unilateral de sus servicios personales profesionales.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CL" altLang="en-US" sz="1600" dirty="0">
                <a:latin typeface="Arial" panose="020B0604020202020204" pitchFamily="34" charset="0"/>
              </a:rPr>
              <a:t>Mr. </a:t>
            </a:r>
            <a:r>
              <a:rPr lang="es-CL" altLang="en-US" sz="1600" dirty="0" err="1">
                <a:latin typeface="Arial" panose="020B0604020202020204" pitchFamily="34" charset="0"/>
              </a:rPr>
              <a:t>Warlock</a:t>
            </a:r>
            <a:r>
              <a:rPr lang="es-CL" altLang="en-US" sz="1600" dirty="0">
                <a:latin typeface="Arial" panose="020B0604020202020204" pitchFamily="34" charset="0"/>
              </a:rPr>
              <a:t>, con domicilio en Chile, este año vendió su departamento en Canadá y obtuvo una ganancia.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CL" altLang="en-US" sz="1600" dirty="0">
                <a:latin typeface="Arial" panose="020B0604020202020204" pitchFamily="34" charset="0"/>
              </a:rPr>
              <a:t>El señor Peñaranda, domiciliado en Chile, vendió un departamento en la suma de 20.000 UF. El costo de adquisición era 10.000 UF.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CL" altLang="en-US" sz="1600" dirty="0">
                <a:latin typeface="Arial" panose="020B0604020202020204" pitchFamily="34" charset="0"/>
              </a:rPr>
              <a:t>Mr. </a:t>
            </a:r>
            <a:r>
              <a:rPr lang="es-CL" altLang="en-US" sz="1600" dirty="0" err="1">
                <a:latin typeface="Arial" panose="020B0604020202020204" pitchFamily="34" charset="0"/>
              </a:rPr>
              <a:t>Rufini</a:t>
            </a:r>
            <a:r>
              <a:rPr lang="es-CL" altLang="en-US" sz="1600" dirty="0">
                <a:latin typeface="Arial" panose="020B0604020202020204" pitchFamily="34" charset="0"/>
              </a:rPr>
              <a:t>, domiciliado en Italia, vendió acciones de la empresa chilena </a:t>
            </a:r>
            <a:r>
              <a:rPr lang="es-CL" altLang="en-US" sz="1600" dirty="0" err="1">
                <a:latin typeface="Arial" panose="020B0604020202020204" pitchFamily="34" charset="0"/>
              </a:rPr>
              <a:t>Rufini</a:t>
            </a:r>
            <a:r>
              <a:rPr lang="es-CL" altLang="en-US" sz="1600" dirty="0">
                <a:latin typeface="Arial" panose="020B0604020202020204" pitchFamily="34" charset="0"/>
              </a:rPr>
              <a:t> SPA, obteniendo una ganancia de $300 millones.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CL" altLang="en-US" sz="1600" dirty="0">
                <a:latin typeface="Arial" panose="020B0604020202020204" pitchFamily="34" charset="0"/>
              </a:rPr>
              <a:t>La </a:t>
            </a:r>
            <a:r>
              <a:rPr lang="es-CL" altLang="en-US" sz="1600" dirty="0" err="1">
                <a:latin typeface="Arial" panose="020B0604020202020204" pitchFamily="34" charset="0"/>
              </a:rPr>
              <a:t>srta</a:t>
            </a:r>
            <a:r>
              <a:rPr lang="es-CL" altLang="en-US" sz="1600" dirty="0">
                <a:latin typeface="Arial" panose="020B0604020202020204" pitchFamily="34" charset="0"/>
              </a:rPr>
              <a:t> Florencia, contadora domiciliada en Chile, recibe una indemnización por daño emergente por la pérdida de su oficina debido a incendio. Ella tributa mediante honorarios.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CL" altLang="en-US" sz="1600" dirty="0">
                <a:latin typeface="Arial" panose="020B0604020202020204" pitchFamily="34" charset="0"/>
              </a:rPr>
              <a:t>Julio Arenas recibe una devolución formal de capital desde una sociedad de personas chilena.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s-CL" altLang="en-US" sz="1600" dirty="0">
              <a:latin typeface="Arial" panose="020B0604020202020204" pitchFamily="34" charset="0"/>
            </a:endParaRPr>
          </a:p>
        </p:txBody>
      </p:sp>
      <p:sp>
        <p:nvSpPr>
          <p:cNvPr id="4" name="11 Rectángulo redondeado">
            <a:extLst>
              <a:ext uri="{FF2B5EF4-FFF2-40B4-BE49-F238E27FC236}">
                <a16:creationId xmlns:a16="http://schemas.microsoft.com/office/drawing/2014/main" id="{C1F0B729-4668-4AE7-B60C-6906EACDB5B9}"/>
              </a:ext>
            </a:extLst>
          </p:cNvPr>
          <p:cNvSpPr/>
          <p:nvPr/>
        </p:nvSpPr>
        <p:spPr>
          <a:xfrm>
            <a:off x="7100103" y="836712"/>
            <a:ext cx="929313" cy="6619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IF?</a:t>
            </a:r>
          </a:p>
        </p:txBody>
      </p:sp>
      <p:sp>
        <p:nvSpPr>
          <p:cNvPr id="5" name="3 Rectángulo redondeado">
            <a:extLst>
              <a:ext uri="{FF2B5EF4-FFF2-40B4-BE49-F238E27FC236}">
                <a16:creationId xmlns:a16="http://schemas.microsoft.com/office/drawing/2014/main" id="{7CB0A78B-8C3D-4627-9479-E6A7342B0E77}"/>
              </a:ext>
            </a:extLst>
          </p:cNvPr>
          <p:cNvSpPr/>
          <p:nvPr/>
        </p:nvSpPr>
        <p:spPr>
          <a:xfrm>
            <a:off x="4972740" y="836711"/>
            <a:ext cx="926148" cy="6619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INR?</a:t>
            </a:r>
          </a:p>
        </p:txBody>
      </p:sp>
      <p:sp>
        <p:nvSpPr>
          <p:cNvPr id="6" name="4 Rectángulo redondeado">
            <a:extLst>
              <a:ext uri="{FF2B5EF4-FFF2-40B4-BE49-F238E27FC236}">
                <a16:creationId xmlns:a16="http://schemas.microsoft.com/office/drawing/2014/main" id="{4790BD0C-597C-4A77-91FC-844C41D60C90}"/>
              </a:ext>
            </a:extLst>
          </p:cNvPr>
          <p:cNvSpPr/>
          <p:nvPr/>
        </p:nvSpPr>
        <p:spPr>
          <a:xfrm>
            <a:off x="6012160" y="836712"/>
            <a:ext cx="1001317" cy="6619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Renta?</a:t>
            </a:r>
          </a:p>
        </p:txBody>
      </p:sp>
      <p:sp>
        <p:nvSpPr>
          <p:cNvPr id="7" name="98 Rectángulo redondeado">
            <a:extLst>
              <a:ext uri="{FF2B5EF4-FFF2-40B4-BE49-F238E27FC236}">
                <a16:creationId xmlns:a16="http://schemas.microsoft.com/office/drawing/2014/main" id="{A721266C-D6CD-435B-B43D-CFCA2AEC1D5F}"/>
              </a:ext>
            </a:extLst>
          </p:cNvPr>
          <p:cNvSpPr/>
          <p:nvPr/>
        </p:nvSpPr>
        <p:spPr>
          <a:xfrm>
            <a:off x="8142688" y="812407"/>
            <a:ext cx="912246" cy="68706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Impto. Especial?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7D99036-AF97-4D95-92F1-9ED894076C32}"/>
              </a:ext>
            </a:extLst>
          </p:cNvPr>
          <p:cNvCxnSpPr/>
          <p:nvPr/>
        </p:nvCxnSpPr>
        <p:spPr>
          <a:xfrm>
            <a:off x="683568" y="213285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6294661-31B4-46B3-9558-496FC58C7A69}"/>
              </a:ext>
            </a:extLst>
          </p:cNvPr>
          <p:cNvCxnSpPr/>
          <p:nvPr/>
        </p:nvCxnSpPr>
        <p:spPr>
          <a:xfrm>
            <a:off x="683568" y="285293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91C1C43-D7CF-48C8-B0C5-100174FCCA31}"/>
              </a:ext>
            </a:extLst>
          </p:cNvPr>
          <p:cNvCxnSpPr/>
          <p:nvPr/>
        </p:nvCxnSpPr>
        <p:spPr>
          <a:xfrm>
            <a:off x="611560" y="3501008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D44A58F-5DF4-418D-9918-2F281E8DAB4D}"/>
              </a:ext>
            </a:extLst>
          </p:cNvPr>
          <p:cNvCxnSpPr/>
          <p:nvPr/>
        </p:nvCxnSpPr>
        <p:spPr>
          <a:xfrm>
            <a:off x="611560" y="4221088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DCB298-8369-46D2-8B0F-F4124DEE83E8}"/>
              </a:ext>
            </a:extLst>
          </p:cNvPr>
          <p:cNvCxnSpPr/>
          <p:nvPr/>
        </p:nvCxnSpPr>
        <p:spPr>
          <a:xfrm>
            <a:off x="611560" y="501317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8F9C64-C37F-4BF0-91AE-2B0B67324E11}"/>
              </a:ext>
            </a:extLst>
          </p:cNvPr>
          <p:cNvCxnSpPr/>
          <p:nvPr/>
        </p:nvCxnSpPr>
        <p:spPr>
          <a:xfrm>
            <a:off x="683568" y="6021288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43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: esquinas redondeadas 49">
            <a:extLst>
              <a:ext uri="{FF2B5EF4-FFF2-40B4-BE49-F238E27FC236}">
                <a16:creationId xmlns:a16="http://schemas.microsoft.com/office/drawing/2014/main" id="{A77400C9-CB73-4B07-804D-C6C3DCC15DBC}"/>
              </a:ext>
            </a:extLst>
          </p:cNvPr>
          <p:cNvSpPr/>
          <p:nvPr/>
        </p:nvSpPr>
        <p:spPr>
          <a:xfrm>
            <a:off x="4985310" y="260648"/>
            <a:ext cx="1150651" cy="825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/>
              <a:t>Dividendos y retiros</a:t>
            </a:r>
          </a:p>
        </p:txBody>
      </p:sp>
      <p:sp>
        <p:nvSpPr>
          <p:cNvPr id="20" name="Marcador de contenido 2">
            <a:extLst>
              <a:ext uri="{FF2B5EF4-FFF2-40B4-BE49-F238E27FC236}">
                <a16:creationId xmlns:a16="http://schemas.microsoft.com/office/drawing/2014/main" id="{5962B460-66DD-4ADE-8FBE-FA4D06D6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29411"/>
          </a:xfrm>
        </p:spPr>
        <p:txBody>
          <a:bodyPr>
            <a:normAutofit fontScale="70000" lnSpcReduction="20000"/>
          </a:bodyPr>
          <a:lstStyle/>
          <a:p>
            <a:r>
              <a:rPr lang="es-CL" dirty="0"/>
              <a:t>Ley 21.210 sobre Modernización (simplificación tributaria)</a:t>
            </a:r>
          </a:p>
          <a:p>
            <a:r>
              <a:rPr lang="es-CL" dirty="0"/>
              <a:t>Propietarios: Quedan gravados por todas las rentas o cantidades que no correspondan a sumas con tributación cumplida, o exentas de IF o califiquen de INR o capital</a:t>
            </a:r>
          </a:p>
          <a:p>
            <a:r>
              <a:rPr lang="es-CL" dirty="0"/>
              <a:t>Procede el impuesto final respectivo:</a:t>
            </a:r>
          </a:p>
          <a:p>
            <a:pPr lvl="1"/>
            <a:r>
              <a:rPr lang="es-CL" dirty="0"/>
              <a:t>IGC, artículo 52° de la LIR</a:t>
            </a:r>
          </a:p>
          <a:p>
            <a:pPr lvl="1"/>
            <a:r>
              <a:rPr lang="es-CL" dirty="0"/>
              <a:t>IA, artículo 58° (distribuciones) o 60° inciso 1° (Retiros) de la LIR</a:t>
            </a:r>
          </a:p>
          <a:p>
            <a:r>
              <a:rPr lang="es-CL" dirty="0"/>
              <a:t>Crédito por IDPC con imputación parcial. Art. 14 A) General</a:t>
            </a:r>
          </a:p>
          <a:p>
            <a:r>
              <a:rPr lang="es-CL" dirty="0"/>
              <a:t>Crédito por IDPC con imputación parcial. Art. 14 D) </a:t>
            </a:r>
            <a:r>
              <a:rPr lang="es-CL" dirty="0" err="1"/>
              <a:t>Propyme</a:t>
            </a:r>
            <a:endParaRPr lang="es-CL" dirty="0"/>
          </a:p>
          <a:p>
            <a:r>
              <a:rPr lang="es-CL" dirty="0"/>
              <a:t>Crédito se otorga con la tasa de IDPC que corresponda, siempre que no exceda el saldo disponible en el SAC. </a:t>
            </a:r>
          </a:p>
          <a:p>
            <a:r>
              <a:rPr lang="es-CL" dirty="0"/>
              <a:t>Obligación de Restitución del crédito de IDPC, sólo art. 14 A) LIR: </a:t>
            </a:r>
          </a:p>
          <a:p>
            <a:pPr lvl="1"/>
            <a:r>
              <a:rPr lang="es-CL" dirty="0"/>
              <a:t>Con tasa de 35% </a:t>
            </a:r>
          </a:p>
          <a:p>
            <a:pPr lvl="1"/>
            <a:r>
              <a:rPr lang="es-CL" dirty="0"/>
              <a:t>Procede un crédito especial de 5% cuando la ‘renta global’ excede de 310 UTM.</a:t>
            </a:r>
          </a:p>
          <a:p>
            <a:r>
              <a:rPr lang="es-CL" dirty="0"/>
              <a:t>Especial: Partidas ya tributadas o pendientes de tributación que provienen de la Era del FUT (hasta 2016) o de la Era del RAP (Hasta 2019)</a:t>
            </a:r>
          </a:p>
        </p:txBody>
      </p:sp>
    </p:spTree>
    <p:extLst>
      <p:ext uri="{BB962C8B-B14F-4D97-AF65-F5344CB8AC3E}">
        <p14:creationId xmlns:p14="http://schemas.microsoft.com/office/powerpoint/2010/main" val="119678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4BAF3F-379E-4193-A309-21FE8F5F8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Ejemplos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66E980B-7D80-41B9-BE03-4D2F7E6FD722}"/>
              </a:ext>
            </a:extLst>
          </p:cNvPr>
          <p:cNvSpPr txBox="1">
            <a:spLocks noChangeArrowheads="1"/>
          </p:cNvSpPr>
          <p:nvPr/>
        </p:nvSpPr>
        <p:spPr>
          <a:xfrm>
            <a:off x="94850" y="1208490"/>
            <a:ext cx="4837190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CL" altLang="en-US" sz="1600" dirty="0">
              <a:latin typeface="Arial" panose="020B0604020202020204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s-CL" altLang="en-US" sz="1600" dirty="0">
                <a:latin typeface="Arial" panose="020B0604020202020204" pitchFamily="34" charset="0"/>
              </a:rPr>
              <a:t>Felipe recibe un dividendo imputado a RAI por $50.000.000, desde empresa acogida al Art. 14, letra A), LIR.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CL" altLang="en-US" sz="1600" dirty="0">
                <a:latin typeface="Arial" panose="020B0604020202020204" pitchFamily="34" charset="0"/>
              </a:rPr>
              <a:t>Susana recibe un dividendo imputado a RAI por $50.000.000, desde empresa acogida al Art. 14, letra D) LIR.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CL" altLang="en-US" sz="1600" dirty="0">
                <a:latin typeface="Arial" panose="020B0604020202020204" pitchFamily="34" charset="0"/>
              </a:rPr>
              <a:t>El señor Peñaranda, percibió un retiro imputado a REX, con cargo a Ingresos No Renta.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CL" altLang="en-US" sz="1600" dirty="0">
                <a:latin typeface="Arial" panose="020B0604020202020204" pitchFamily="34" charset="0"/>
              </a:rPr>
              <a:t>Mr. </a:t>
            </a:r>
            <a:r>
              <a:rPr lang="es-CL" altLang="en-US" sz="1600" dirty="0" err="1">
                <a:latin typeface="Arial" panose="020B0604020202020204" pitchFamily="34" charset="0"/>
              </a:rPr>
              <a:t>Rufini</a:t>
            </a:r>
            <a:r>
              <a:rPr lang="es-CL" altLang="en-US" sz="1600" dirty="0">
                <a:latin typeface="Arial" panose="020B0604020202020204" pitchFamily="34" charset="0"/>
              </a:rPr>
              <a:t>, domiciliado en Italia, percibió retiro por $30 millones, que fue imputado en partes iguales a RAI, DDAN y REX.  En el SAC hay disponible para consumir crédito de IDPC por $6.000.000.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CL" altLang="en-US" sz="1600" dirty="0">
                <a:latin typeface="Arial" panose="020B0604020202020204" pitchFamily="34" charset="0"/>
              </a:rPr>
              <a:t>Alexandra </a:t>
            </a:r>
            <a:r>
              <a:rPr lang="es-CL" altLang="en-US" sz="1600" dirty="0" err="1">
                <a:latin typeface="Arial" panose="020B0604020202020204" pitchFamily="34" charset="0"/>
              </a:rPr>
              <a:t>Yeimir</a:t>
            </a:r>
            <a:r>
              <a:rPr lang="es-CL" altLang="en-US" sz="1600" dirty="0">
                <a:latin typeface="Arial" panose="020B0604020202020204" pitchFamily="34" charset="0"/>
              </a:rPr>
              <a:t> obtuvo un retiro de utilidades por $10 millones, que no se imputó a RAI, DDAN, REX ni capital.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CL" altLang="en-US" sz="1600" dirty="0">
                <a:latin typeface="Arial" panose="020B0604020202020204" pitchFamily="34" charset="0"/>
              </a:rPr>
              <a:t>Alexis </a:t>
            </a:r>
            <a:r>
              <a:rPr lang="es-CL" altLang="en-US" sz="1600" dirty="0" err="1">
                <a:latin typeface="Arial" panose="020B0604020202020204" pitchFamily="34" charset="0"/>
              </a:rPr>
              <a:t>Tomioca</a:t>
            </a:r>
            <a:r>
              <a:rPr lang="es-CL" altLang="en-US" sz="1600" dirty="0">
                <a:latin typeface="Arial" panose="020B0604020202020204" pitchFamily="34" charset="0"/>
              </a:rPr>
              <a:t> recibió devolución de capital por $20 millones. La empresa tiene RAI disponible al cierre del año de la devolución.</a:t>
            </a:r>
          </a:p>
          <a:p>
            <a:pPr marL="342900" indent="-342900" algn="l">
              <a:buFont typeface="+mj-lt"/>
              <a:buAutoNum type="arabicPeriod"/>
            </a:pPr>
            <a:endParaRPr lang="es-CL" altLang="en-US" sz="1600" dirty="0">
              <a:latin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s-CL" altLang="en-US" sz="1600" dirty="0">
              <a:latin typeface="Arial" panose="020B0604020202020204" pitchFamily="34" charset="0"/>
            </a:endParaRPr>
          </a:p>
        </p:txBody>
      </p:sp>
      <p:sp>
        <p:nvSpPr>
          <p:cNvPr id="4" name="11 Rectángulo redondeado">
            <a:extLst>
              <a:ext uri="{FF2B5EF4-FFF2-40B4-BE49-F238E27FC236}">
                <a16:creationId xmlns:a16="http://schemas.microsoft.com/office/drawing/2014/main" id="{C1F0B729-4668-4AE7-B60C-6906EACDB5B9}"/>
              </a:ext>
            </a:extLst>
          </p:cNvPr>
          <p:cNvSpPr/>
          <p:nvPr/>
        </p:nvSpPr>
        <p:spPr>
          <a:xfrm>
            <a:off x="7688217" y="785004"/>
            <a:ext cx="1001317" cy="6619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Restitución 35% IDPC?</a:t>
            </a:r>
          </a:p>
        </p:txBody>
      </p:sp>
      <p:sp>
        <p:nvSpPr>
          <p:cNvPr id="5" name="3 Rectángulo redondeado">
            <a:extLst>
              <a:ext uri="{FF2B5EF4-FFF2-40B4-BE49-F238E27FC236}">
                <a16:creationId xmlns:a16="http://schemas.microsoft.com/office/drawing/2014/main" id="{7CB0A78B-8C3D-4627-9479-E6A7342B0E77}"/>
              </a:ext>
            </a:extLst>
          </p:cNvPr>
          <p:cNvSpPr/>
          <p:nvPr/>
        </p:nvSpPr>
        <p:spPr>
          <a:xfrm>
            <a:off x="5623373" y="784357"/>
            <a:ext cx="926148" cy="6619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IF?</a:t>
            </a:r>
          </a:p>
        </p:txBody>
      </p:sp>
      <p:sp>
        <p:nvSpPr>
          <p:cNvPr id="6" name="4 Rectángulo redondeado">
            <a:extLst>
              <a:ext uri="{FF2B5EF4-FFF2-40B4-BE49-F238E27FC236}">
                <a16:creationId xmlns:a16="http://schemas.microsoft.com/office/drawing/2014/main" id="{4790BD0C-597C-4A77-91FC-844C41D60C90}"/>
              </a:ext>
            </a:extLst>
          </p:cNvPr>
          <p:cNvSpPr/>
          <p:nvPr/>
        </p:nvSpPr>
        <p:spPr>
          <a:xfrm>
            <a:off x="6631485" y="784357"/>
            <a:ext cx="1001317" cy="66193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200" dirty="0">
                <a:solidFill>
                  <a:schemeClr val="tx1"/>
                </a:solidFill>
              </a:rPr>
              <a:t>Crédito IDPC?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E2CC36-4E40-4A02-A76B-F06F37C503A2}"/>
              </a:ext>
            </a:extLst>
          </p:cNvPr>
          <p:cNvCxnSpPr/>
          <p:nvPr/>
        </p:nvCxnSpPr>
        <p:spPr>
          <a:xfrm>
            <a:off x="683568" y="2276872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2605F67-2060-4BE8-B696-9C4713F19A0F}"/>
              </a:ext>
            </a:extLst>
          </p:cNvPr>
          <p:cNvCxnSpPr/>
          <p:nvPr/>
        </p:nvCxnSpPr>
        <p:spPr>
          <a:xfrm>
            <a:off x="683568" y="3068960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21E9CF8-A0A3-4722-9A03-EC8B1AD1657F}"/>
              </a:ext>
            </a:extLst>
          </p:cNvPr>
          <p:cNvCxnSpPr/>
          <p:nvPr/>
        </p:nvCxnSpPr>
        <p:spPr>
          <a:xfrm>
            <a:off x="683568" y="3861048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758D6FC-1320-4731-9ED8-1941191B7A3B}"/>
              </a:ext>
            </a:extLst>
          </p:cNvPr>
          <p:cNvCxnSpPr/>
          <p:nvPr/>
        </p:nvCxnSpPr>
        <p:spPr>
          <a:xfrm>
            <a:off x="683568" y="508518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5CD5F0B-5720-485F-930F-29E47B15DC4E}"/>
              </a:ext>
            </a:extLst>
          </p:cNvPr>
          <p:cNvCxnSpPr/>
          <p:nvPr/>
        </p:nvCxnSpPr>
        <p:spPr>
          <a:xfrm>
            <a:off x="611560" y="5877272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9188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33832</TotalTime>
  <Words>2624</Words>
  <Application>Microsoft Office PowerPoint</Application>
  <PresentationFormat>Presentación en pantalla (4:3)</PresentationFormat>
  <Paragraphs>233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Tema de Office</vt:lpstr>
      <vt:lpstr>Repaso  Renta Personal</vt:lpstr>
      <vt:lpstr>Presentación de PowerPoint</vt:lpstr>
      <vt:lpstr>1. Potestad tributaria</vt:lpstr>
      <vt:lpstr>Ejemplos</vt:lpstr>
      <vt:lpstr>Presentación de PowerPoint</vt:lpstr>
      <vt:lpstr>Art. 17 de la LIR</vt:lpstr>
      <vt:lpstr>Ejemplos</vt:lpstr>
      <vt:lpstr>Presentación de PowerPoint</vt:lpstr>
      <vt:lpstr>Ejemplos</vt:lpstr>
      <vt:lpstr>Presentación de PowerPoint</vt:lpstr>
      <vt:lpstr>Ejemplos</vt:lpstr>
      <vt:lpstr>Presentación de PowerPoint</vt:lpstr>
      <vt:lpstr>Ejemplos</vt:lpstr>
      <vt:lpstr>Presentación de PowerPoint</vt:lpstr>
      <vt:lpstr>Ejemplos</vt:lpstr>
      <vt:lpstr>Presentación de PowerPoint</vt:lpstr>
      <vt:lpstr>Presentación de PowerPoint</vt:lpstr>
      <vt:lpstr>Presentación de PowerPoint</vt:lpstr>
      <vt:lpstr>Ejemplo</vt:lpstr>
      <vt:lpstr>SUERTE!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Andres venegas</dc:creator>
  <cp:lastModifiedBy>Victor Villalon</cp:lastModifiedBy>
  <cp:revision>282</cp:revision>
  <dcterms:created xsi:type="dcterms:W3CDTF">2014-05-07T16:48:38Z</dcterms:created>
  <dcterms:modified xsi:type="dcterms:W3CDTF">2022-04-23T01:22:02Z</dcterms:modified>
</cp:coreProperties>
</file>